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notesSlides/notesSlide31.xml" ContentType="application/vnd.openxmlformats-officedocument.presentationml.notesSlide+xml"/>
  <Override PartName="/ppt/ink/ink4.xml" ContentType="application/inkml+xml"/>
  <Override PartName="/ppt/notesSlides/notesSlide32.xml" ContentType="application/vnd.openxmlformats-officedocument.presentationml.notesSlide+xml"/>
  <Override PartName="/ppt/ink/ink5.xml" ContentType="application/inkml+xml"/>
  <Override PartName="/ppt/notesSlides/notesSlide33.xml" ContentType="application/vnd.openxmlformats-officedocument.presentationml.notesSlide+xml"/>
  <Override PartName="/ppt/ink/ink6.xml" ContentType="application/inkml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2"/>
  </p:notesMasterIdLst>
  <p:sldIdLst>
    <p:sldId id="256" r:id="rId2"/>
    <p:sldId id="257" r:id="rId3"/>
    <p:sldId id="264" r:id="rId4"/>
    <p:sldId id="308" r:id="rId5"/>
    <p:sldId id="309" r:id="rId6"/>
    <p:sldId id="310" r:id="rId7"/>
    <p:sldId id="311" r:id="rId8"/>
    <p:sldId id="306" r:id="rId9"/>
    <p:sldId id="279" r:id="rId10"/>
    <p:sldId id="313" r:id="rId11"/>
    <p:sldId id="312" r:id="rId12"/>
    <p:sldId id="273" r:id="rId13"/>
    <p:sldId id="329" r:id="rId14"/>
    <p:sldId id="328" r:id="rId15"/>
    <p:sldId id="314" r:id="rId16"/>
    <p:sldId id="304" r:id="rId17"/>
    <p:sldId id="265" r:id="rId18"/>
    <p:sldId id="274" r:id="rId19"/>
    <p:sldId id="285" r:id="rId20"/>
    <p:sldId id="300" r:id="rId21"/>
    <p:sldId id="305" r:id="rId22"/>
    <p:sldId id="334" r:id="rId23"/>
    <p:sldId id="326" r:id="rId24"/>
    <p:sldId id="327" r:id="rId25"/>
    <p:sldId id="330" r:id="rId26"/>
    <p:sldId id="319" r:id="rId27"/>
    <p:sldId id="320" r:id="rId28"/>
    <p:sldId id="322" r:id="rId29"/>
    <p:sldId id="315" r:id="rId30"/>
    <p:sldId id="316" r:id="rId31"/>
    <p:sldId id="317" r:id="rId32"/>
    <p:sldId id="318" r:id="rId33"/>
    <p:sldId id="331" r:id="rId34"/>
    <p:sldId id="332" r:id="rId35"/>
    <p:sldId id="324" r:id="rId36"/>
    <p:sldId id="278" r:id="rId37"/>
    <p:sldId id="333" r:id="rId38"/>
    <p:sldId id="307" r:id="rId39"/>
    <p:sldId id="271" r:id="rId40"/>
    <p:sldId id="263" r:id="rId41"/>
  </p:sldIdLst>
  <p:sldSz cx="9144000" cy="5143500" type="screen16x9"/>
  <p:notesSz cx="6858000" cy="9144000"/>
  <p:embeddedFontLst>
    <p:embeddedFont>
      <p:font typeface="KT&amp;G 상상본문 M" panose="020B0600000101010101" charset="-127"/>
      <p:regular r:id="rId43"/>
    </p:embeddedFont>
    <p:embeddedFont>
      <p:font typeface="KT&amp;G 상상제목 B" panose="020B0600000101010101" charset="-127"/>
      <p:regular r:id="rId44"/>
    </p:embeddedFont>
    <p:embeddedFont>
      <p:font typeface="맑은 고딕" panose="020B0503020000020004" pitchFamily="50" charset="-127"/>
      <p:regular r:id="rId45"/>
      <p:bold r:id="rId46"/>
    </p:embeddedFont>
    <p:embeddedFont>
      <p:font typeface="아리따-돋움(TTF)-Bold" panose="02020603020101020101" pitchFamily="18" charset="-127"/>
      <p:regular r:id="rId47"/>
    </p:embeddedFont>
    <p:embeddedFont>
      <p:font typeface="아리따-돋움(TTF)-Light" panose="02020603020101020101" pitchFamily="18" charset="-127"/>
      <p:regular r:id="rId48"/>
    </p:embeddedFont>
    <p:embeddedFont>
      <p:font typeface="아리따-돋움(TTF)-Medium" panose="02020603020101020101" pitchFamily="18" charset="-127"/>
      <p:regular r:id="rId49"/>
    </p:embeddedFont>
    <p:embeddedFont>
      <p:font typeface="아리따-돋움(TTF)-SemiBold" panose="02020603020101020101" pitchFamily="18" charset="-127"/>
      <p:regular r:id="rId5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B5961"/>
    <a:srgbClr val="4A6468"/>
    <a:srgbClr val="333A3D"/>
    <a:srgbClr val="FFE8C4"/>
    <a:srgbClr val="76756C"/>
    <a:srgbClr val="E5D5AB"/>
    <a:srgbClr val="625C4D"/>
    <a:srgbClr val="CEC091"/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01" autoAdjust="0"/>
    <p:restoredTop sz="78581" autoAdjust="0"/>
  </p:normalViewPr>
  <p:slideViewPr>
    <p:cSldViewPr>
      <p:cViewPr varScale="1">
        <p:scale>
          <a:sx n="118" d="100"/>
          <a:sy n="118" d="100"/>
        </p:scale>
        <p:origin x="648" y="9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font" Target="fonts/font5.fntdata"/><Relationship Id="rId50" Type="http://schemas.openxmlformats.org/officeDocument/2006/relationships/font" Target="fonts/font8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3.fntdata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2.fntdata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1.fntdata"/><Relationship Id="rId48" Type="http://schemas.openxmlformats.org/officeDocument/2006/relationships/font" Target="fonts/font6.fntdata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4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7.fntdata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12-04T08:08:27.981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3,'95'-1,"-13"0,0 2,0 4,20 7,-86-7,-20-2,-26 0,-56-3,60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12-04T08:08:31.295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55,'53'1,"0"-3,1-2,-2-3,20-6,-18 3,1 1,0 3,24 1,168 6,-112 1,-106-2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12-04T08:08:36.297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1,'4'0,"19"0,15 0,25 0,8 0,8 0,4 0,-4 0,-10 0,-5 0,5 0,-6 0,-9 0,-9 0,-8 0,-11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12-04T08:09:18.321"/>
    </inkml:context>
    <inkml:brush xml:id="br0">
      <inkml:brushProperty name="width" value="0.1" units="cm"/>
      <inkml:brushProperty name="height" value="0.6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1 0,'0'0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12-04T08:09:18.321"/>
    </inkml:context>
    <inkml:brush xml:id="br0">
      <inkml:brushProperty name="width" value="0.1" units="cm"/>
      <inkml:brushProperty name="height" value="0.6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1 0,'0'0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12-04T08:09:18.321"/>
    </inkml:context>
    <inkml:brush xml:id="br0">
      <inkml:brushProperty name="width" value="0.1" units="cm"/>
      <inkml:brushProperty name="height" value="0.6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1 0,'0'0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777006-B179-4EE2-AD0F-ACF8EAA93D0D}" type="datetimeFigureOut">
              <a:rPr lang="ko-KR" altLang="en-US" smtClean="0"/>
              <a:t>2018-12-05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101F66-AD49-4D4E-AD90-781357CDEC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47638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01F66-AD49-4D4E-AD90-781357CDEC6F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93865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01F66-AD49-4D4E-AD90-781357CDEC6F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77065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01F66-AD49-4D4E-AD90-781357CDEC6F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3335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01F66-AD49-4D4E-AD90-781357CDEC6F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75456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01F66-AD49-4D4E-AD90-781357CDEC6F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80693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01F66-AD49-4D4E-AD90-781357CDEC6F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00981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01F66-AD49-4D4E-AD90-781357CDEC6F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2488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01F66-AD49-4D4E-AD90-781357CDEC6F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69036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01F66-AD49-4D4E-AD90-781357CDEC6F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65987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01F66-AD49-4D4E-AD90-781357CDEC6F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591636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01F66-AD49-4D4E-AD90-781357CDEC6F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53447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01F66-AD49-4D4E-AD90-781357CDEC6F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792992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01F66-AD49-4D4E-AD90-781357CDEC6F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179178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01F66-AD49-4D4E-AD90-781357CDEC6F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615839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01F66-AD49-4D4E-AD90-781357CDEC6F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957186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01F66-AD49-4D4E-AD90-781357CDEC6F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841903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01F66-AD49-4D4E-AD90-781357CDEC6F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73269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총 </a:t>
            </a:r>
            <a:r>
              <a:rPr lang="en-US" altLang="ko-KR" dirty="0"/>
              <a:t>40</a:t>
            </a:r>
            <a:r>
              <a:rPr lang="ko-KR" altLang="en-US" dirty="0"/>
              <a:t>개 가구 디비 완성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01F66-AD49-4D4E-AD90-781357CDEC6F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384468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DB</a:t>
            </a:r>
            <a:r>
              <a:rPr lang="ko-KR" altLang="en-US" dirty="0"/>
              <a:t>완료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01F66-AD49-4D4E-AD90-781357CDEC6F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513849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DB</a:t>
            </a:r>
            <a:r>
              <a:rPr lang="ko-KR" altLang="en-US" dirty="0"/>
              <a:t>완료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01F66-AD49-4D4E-AD90-781357CDEC6F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567332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101F66-AD49-4D4E-AD90-781357CDEC6F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684473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JOHN</a:t>
            </a:r>
            <a:r>
              <a:rPr lang="ko-KR" altLang="en-US" dirty="0"/>
              <a:t>베드가 찜목록에 추가되엇다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01F66-AD49-4D4E-AD90-781357CDEC6F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87451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01F66-AD49-4D4E-AD90-781357CDEC6F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888600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HI </a:t>
            </a:r>
            <a:r>
              <a:rPr lang="ko-KR" altLang="en-US" dirty="0"/>
              <a:t>사용자의 찜목록이다 가구이름과 </a:t>
            </a:r>
            <a:r>
              <a:rPr lang="en-US" altLang="ko-KR" dirty="0"/>
              <a:t>URL</a:t>
            </a:r>
            <a:r>
              <a:rPr lang="ko-KR" altLang="en-US" dirty="0"/>
              <a:t>이 함꼐 보여진다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01F66-AD49-4D4E-AD90-781357CDEC6F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484326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FERI STOOL</a:t>
            </a:r>
            <a:r>
              <a:rPr lang="ko-KR" altLang="en-US" dirty="0"/>
              <a:t>이 삭제된것을 알수잇다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01F66-AD49-4D4E-AD90-781357CDEC6F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706802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FERI STOOL</a:t>
            </a:r>
            <a:r>
              <a:rPr lang="ko-KR" altLang="en-US" dirty="0"/>
              <a:t>이 삭제된것을 알수잇다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01F66-AD49-4D4E-AD90-781357CDEC6F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220853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FERI STOOL</a:t>
            </a:r>
            <a:r>
              <a:rPr lang="ko-KR" altLang="en-US" dirty="0"/>
              <a:t>이 삭제된것을 알수잇다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01F66-AD49-4D4E-AD90-781357CDEC6F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358862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FERI STOOL</a:t>
            </a:r>
            <a:r>
              <a:rPr lang="ko-KR" altLang="en-US" dirty="0"/>
              <a:t>이 삭제된것을 알수잇다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01F66-AD49-4D4E-AD90-781357CDEC6F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799305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01F66-AD49-4D4E-AD90-781357CDEC6F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320338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FERI STOOL</a:t>
            </a:r>
            <a:r>
              <a:rPr lang="ko-KR" altLang="en-US" dirty="0"/>
              <a:t>이 삭제된것을 알수잇다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01F66-AD49-4D4E-AD90-781357CDEC6F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449193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01F66-AD49-4D4E-AD90-781357CDEC6F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070410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01F66-AD49-4D4E-AD90-781357CDEC6F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21594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01F66-AD49-4D4E-AD90-781357CDEC6F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189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01F66-AD49-4D4E-AD90-781357CDEC6F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46289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01F66-AD49-4D4E-AD90-781357CDEC6F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78959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01F66-AD49-4D4E-AD90-781357CDEC6F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70503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101F66-AD49-4D4E-AD90-781357CDEC6F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56310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01F66-AD49-4D4E-AD90-781357CDEC6F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98642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9CBBD-C4D5-47C7-ACA2-19DB7762587E}" type="datetimeFigureOut">
              <a:rPr lang="ko-KR" altLang="en-US" smtClean="0"/>
              <a:t>2018-12-05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8C0F6-E3CE-4218-BD06-BC137256F0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53863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9CBBD-C4D5-47C7-ACA2-19DB7762587E}" type="datetimeFigureOut">
              <a:rPr lang="ko-KR" altLang="en-US" smtClean="0"/>
              <a:t>2018-12-05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8C0F6-E3CE-4218-BD06-BC137256F0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06019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9CBBD-C4D5-47C7-ACA2-19DB7762587E}" type="datetimeFigureOut">
              <a:rPr lang="ko-KR" altLang="en-US" smtClean="0"/>
              <a:t>2018-12-05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8C0F6-E3CE-4218-BD06-BC137256F0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21521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9CBBD-C4D5-47C7-ACA2-19DB7762587E}" type="datetimeFigureOut">
              <a:rPr lang="ko-KR" altLang="en-US" smtClean="0"/>
              <a:t>2018-12-05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8C0F6-E3CE-4218-BD06-BC137256F0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11821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9CBBD-C4D5-47C7-ACA2-19DB7762587E}" type="datetimeFigureOut">
              <a:rPr lang="ko-KR" altLang="en-US" smtClean="0"/>
              <a:t>2018-12-05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8C0F6-E3CE-4218-BD06-BC137256F0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44772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9CBBD-C4D5-47C7-ACA2-19DB7762587E}" type="datetimeFigureOut">
              <a:rPr lang="ko-KR" altLang="en-US" smtClean="0"/>
              <a:t>2018-12-05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8C0F6-E3CE-4218-BD06-BC137256F0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00544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9CBBD-C4D5-47C7-ACA2-19DB7762587E}" type="datetimeFigureOut">
              <a:rPr lang="ko-KR" altLang="en-US" smtClean="0"/>
              <a:t>2018-12-05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8C0F6-E3CE-4218-BD06-BC137256F0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92440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9CBBD-C4D5-47C7-ACA2-19DB7762587E}" type="datetimeFigureOut">
              <a:rPr lang="ko-KR" altLang="en-US" smtClean="0"/>
              <a:t>2018-12-05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8C0F6-E3CE-4218-BD06-BC137256F0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50904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9CBBD-C4D5-47C7-ACA2-19DB7762587E}" type="datetimeFigureOut">
              <a:rPr lang="ko-KR" altLang="en-US" smtClean="0"/>
              <a:t>2018-12-05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8C0F6-E3CE-4218-BD06-BC137256F0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51545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9CBBD-C4D5-47C7-ACA2-19DB7762587E}" type="datetimeFigureOut">
              <a:rPr lang="ko-KR" altLang="en-US" smtClean="0"/>
              <a:t>2018-12-05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8C0F6-E3CE-4218-BD06-BC137256F0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65814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9CBBD-C4D5-47C7-ACA2-19DB7762587E}" type="datetimeFigureOut">
              <a:rPr lang="ko-KR" altLang="en-US" smtClean="0"/>
              <a:t>2018-12-05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8C0F6-E3CE-4218-BD06-BC137256F0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7351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79CBBD-C4D5-47C7-ACA2-19DB7762587E}" type="datetimeFigureOut">
              <a:rPr lang="ko-KR" altLang="en-US" smtClean="0"/>
              <a:t>2018-12-05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38C0F6-E3CE-4218-BD06-BC137256F0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6233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jpe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3.jpe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jpe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.jpe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.jpeg"/><Relationship Id="rId7" Type="http://schemas.openxmlformats.org/officeDocument/2006/relationships/image" Target="../media/image41.png"/><Relationship Id="rId12" Type="http://schemas.openxmlformats.org/officeDocument/2006/relationships/image" Target="../media/image4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11" Type="http://schemas.openxmlformats.org/officeDocument/2006/relationships/image" Target="../media/image45.png"/><Relationship Id="rId5" Type="http://schemas.openxmlformats.org/officeDocument/2006/relationships/image" Target="../media/image40.png"/><Relationship Id="rId10" Type="http://schemas.openxmlformats.org/officeDocument/2006/relationships/image" Target="../media/image44.png"/><Relationship Id="rId4" Type="http://schemas.openxmlformats.org/officeDocument/2006/relationships/image" Target="../media/image39.png"/><Relationship Id="rId9" Type="http://schemas.openxmlformats.org/officeDocument/2006/relationships/image" Target="../media/image4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3.jpeg"/><Relationship Id="rId7" Type="http://schemas.openxmlformats.org/officeDocument/2006/relationships/image" Target="../media/image50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9.png"/><Relationship Id="rId11" Type="http://schemas.openxmlformats.org/officeDocument/2006/relationships/image" Target="../media/image54.png"/><Relationship Id="rId5" Type="http://schemas.openxmlformats.org/officeDocument/2006/relationships/image" Target="../media/image48.jpeg"/><Relationship Id="rId10" Type="http://schemas.openxmlformats.org/officeDocument/2006/relationships/image" Target="../media/image53.jpeg"/><Relationship Id="rId4" Type="http://schemas.openxmlformats.org/officeDocument/2006/relationships/image" Target="../media/image47.jpeg"/><Relationship Id="rId9" Type="http://schemas.openxmlformats.org/officeDocument/2006/relationships/image" Target="../media/image5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jpeg"/><Relationship Id="rId3" Type="http://schemas.openxmlformats.org/officeDocument/2006/relationships/image" Target="../media/image3.jpe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1.png"/><Relationship Id="rId4" Type="http://schemas.openxmlformats.org/officeDocument/2006/relationships/image" Target="../media/image60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3.png"/><Relationship Id="rId4" Type="http://schemas.openxmlformats.org/officeDocument/2006/relationships/image" Target="../media/image62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8.jpeg"/><Relationship Id="rId4" Type="http://schemas.openxmlformats.org/officeDocument/2006/relationships/image" Target="../media/image67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9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1.jpg"/><Relationship Id="rId4" Type="http://schemas.openxmlformats.org/officeDocument/2006/relationships/image" Target="../media/image70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3" Type="http://schemas.openxmlformats.org/officeDocument/2006/relationships/image" Target="../media/image3.jpeg"/><Relationship Id="rId7" Type="http://schemas.openxmlformats.org/officeDocument/2006/relationships/image" Target="../media/image71.em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1.xml"/><Relationship Id="rId11" Type="http://schemas.openxmlformats.org/officeDocument/2006/relationships/image" Target="../media/image73.emf"/><Relationship Id="rId5" Type="http://schemas.openxmlformats.org/officeDocument/2006/relationships/image" Target="../media/image77.png"/><Relationship Id="rId10" Type="http://schemas.openxmlformats.org/officeDocument/2006/relationships/customXml" Target="../ink/ink3.xml"/><Relationship Id="rId4" Type="http://schemas.openxmlformats.org/officeDocument/2006/relationships/image" Target="../media/image78.png"/><Relationship Id="rId9" Type="http://schemas.openxmlformats.org/officeDocument/2006/relationships/image" Target="../media/image72.emf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3.jpeg"/><Relationship Id="rId7" Type="http://schemas.openxmlformats.org/officeDocument/2006/relationships/image" Target="../media/image8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50.png"/><Relationship Id="rId5" Type="http://schemas.openxmlformats.org/officeDocument/2006/relationships/customXml" Target="../ink/ink4.xml"/><Relationship Id="rId4" Type="http://schemas.openxmlformats.org/officeDocument/2006/relationships/image" Target="../media/image79.png"/><Relationship Id="rId9" Type="http://schemas.openxmlformats.org/officeDocument/2006/relationships/image" Target="../media/image77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jpeg"/><Relationship Id="rId3" Type="http://schemas.openxmlformats.org/officeDocument/2006/relationships/image" Target="../media/image3.jpeg"/><Relationship Id="rId7" Type="http://schemas.openxmlformats.org/officeDocument/2006/relationships/image" Target="../media/image82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50.png"/><Relationship Id="rId4" Type="http://schemas.openxmlformats.org/officeDocument/2006/relationships/customXml" Target="../ink/ink5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jpeg"/><Relationship Id="rId3" Type="http://schemas.openxmlformats.org/officeDocument/2006/relationships/image" Target="../media/image3.jpeg"/><Relationship Id="rId7" Type="http://schemas.openxmlformats.org/officeDocument/2006/relationships/image" Target="../media/image84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50.png"/><Relationship Id="rId4" Type="http://schemas.openxmlformats.org/officeDocument/2006/relationships/customXml" Target="../ink/ink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6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jpeg"/><Relationship Id="rId3" Type="http://schemas.openxmlformats.org/officeDocument/2006/relationships/image" Target="../media/image3.jpeg"/><Relationship Id="rId7" Type="http://schemas.openxmlformats.org/officeDocument/2006/relationships/image" Target="../media/image9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>
          <a:xfrm>
            <a:off x="2576314" y="1550648"/>
            <a:ext cx="3991372" cy="199568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976852" y="771550"/>
            <a:ext cx="1847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sz="2800" spc="-150" dirty="0">
              <a:solidFill>
                <a:srgbClr val="333A3D"/>
              </a:solidFill>
              <a:latin typeface="KT&amp;G 상상제목 B" pitchFamily="2" charset="-127"/>
              <a:ea typeface="KT&amp;G 상상제목 B" pitchFamily="2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951820" y="1294770"/>
            <a:ext cx="3240360" cy="162000"/>
          </a:xfrm>
          <a:prstGeom prst="rect">
            <a:avLst/>
          </a:prstGeom>
          <a:solidFill>
            <a:srgbClr val="E5D5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spc="600" dirty="0">
                <a:latin typeface="KT&amp;G 상상본문 M" pitchFamily="50" charset="-127"/>
                <a:ea typeface="KT&amp;G 상상본문 M" pitchFamily="50" charset="-127"/>
              </a:rPr>
              <a:t>HOTPLACE </a:t>
            </a:r>
            <a:endParaRPr lang="ko-KR" altLang="en-US" sz="1000" spc="600" dirty="0">
              <a:latin typeface="KT&amp;G 상상본문 M" pitchFamily="50" charset="-127"/>
              <a:ea typeface="KT&amp;G 상상본문 M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444208" y="3630180"/>
            <a:ext cx="3240360" cy="13178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  <a:alpha val="44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9</a:t>
            </a:r>
            <a:r>
              <a:rPr lang="ko-KR" altLang="en-US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  <a:alpha val="44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팀 </a:t>
            </a:r>
            <a:r>
              <a:rPr lang="ko-KR" altLang="en-US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  <a:alpha val="44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핫플레이스</a:t>
            </a:r>
            <a:endParaRPr lang="en-US" altLang="ko-KR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  <a:alpha val="44000"/>
                </a:schemeClr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  <a:p>
            <a:pPr algn="ctr"/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  <a:alpha val="44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(2018.12.5)</a:t>
            </a:r>
            <a:endParaRPr lang="en-US" altLang="ko-KR" sz="16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  <a:alpha val="44000"/>
                </a:schemeClr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  <a:p>
            <a:pPr algn="ctr"/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  <a:alpha val="44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20141513 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  <a:alpha val="44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이지윤</a:t>
            </a:r>
            <a:endParaRPr lang="en-US" altLang="ko-KR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  <a:alpha val="44000"/>
                </a:schemeClr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  <a:p>
            <a:pPr algn="ctr"/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  <a:alpha val="44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20155445 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  <a:alpha val="44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김규리</a:t>
            </a:r>
            <a:endParaRPr lang="en-US" altLang="ko-KR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  <a:alpha val="44000"/>
                </a:schemeClr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  <a:p>
            <a:pPr algn="ctr"/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  <a:alpha val="44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20164736 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  <a:alpha val="44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박기철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529D96F-04AF-4F4D-A815-BFFA7AB49943}"/>
              </a:ext>
            </a:extLst>
          </p:cNvPr>
          <p:cNvSpPr/>
          <p:nvPr/>
        </p:nvSpPr>
        <p:spPr>
          <a:xfrm>
            <a:off x="1872208" y="550709"/>
            <a:ext cx="514806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  <a:cs typeface="조선일보명조" pitchFamily="18" charset="-127"/>
              </a:rPr>
              <a:t>#</a:t>
            </a: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  <a:cs typeface="조선일보명조" pitchFamily="18" charset="-127"/>
              </a:rPr>
              <a:t>당신의 공간을 </a:t>
            </a:r>
            <a:r>
              <a:rPr lang="ko-KR" altLang="en-US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  <a:cs typeface="조선일보명조" pitchFamily="18" charset="-127"/>
              </a:rPr>
              <a:t>핫플레이스</a:t>
            </a:r>
            <a:r>
              <a:rPr lang="ko-KR" altLang="en-US" dirty="0" err="1">
                <a:solidFill>
                  <a:schemeClr val="tx1">
                    <a:lumMod val="95000"/>
                    <a:lumOff val="5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  <a:cs typeface="조선일보명조" pitchFamily="18" charset="-127"/>
              </a:rPr>
              <a:t>로</a:t>
            </a: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  <a:cs typeface="조선일보명조" pitchFamily="18" charset="-127"/>
              </a:rPr>
              <a:t> 만들</a:t>
            </a:r>
            <a:endParaRPr lang="en-US" altLang="ko-KR" dirty="0">
              <a:solidFill>
                <a:schemeClr val="tx1">
                  <a:lumMod val="95000"/>
                  <a:lumOff val="5000"/>
                </a:schemeClr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  <a:cs typeface="조선일보명조" pitchFamily="18" charset="-127"/>
            </a:endParaRPr>
          </a:p>
          <a:p>
            <a:pPr algn="r"/>
            <a:r>
              <a:rPr lang="en-US" altLang="ko-KR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  <a:cs typeface="조선일보명조" pitchFamily="18" charset="-127"/>
              </a:rPr>
              <a:t>AR(</a:t>
            </a:r>
            <a:r>
              <a:rPr lang="ko-KR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  <a:cs typeface="조선일보명조" pitchFamily="18" charset="-127"/>
              </a:rPr>
              <a:t>증강현실</a:t>
            </a:r>
            <a:r>
              <a:rPr lang="en-US" altLang="ko-KR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  <a:cs typeface="조선일보명조" pitchFamily="18" charset="-127"/>
              </a:rPr>
              <a:t>)</a:t>
            </a:r>
            <a:r>
              <a:rPr lang="ko-KR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  <a:cs typeface="조선일보명조" pitchFamily="18" charset="-127"/>
              </a:rPr>
              <a:t>가구배치 어플 최종 데모</a:t>
            </a:r>
            <a:endParaRPr lang="en-US" altLang="ko-KR" sz="2400" dirty="0">
              <a:solidFill>
                <a:schemeClr val="tx1">
                  <a:lumMod val="95000"/>
                  <a:lumOff val="5000"/>
                </a:schemeClr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  <a:cs typeface="조선일보명조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894465E-66E9-4CB6-9620-F29050BC083E}"/>
              </a:ext>
            </a:extLst>
          </p:cNvPr>
          <p:cNvSpPr/>
          <p:nvPr/>
        </p:nvSpPr>
        <p:spPr>
          <a:xfrm>
            <a:off x="107504" y="4803999"/>
            <a:ext cx="1368152" cy="288032"/>
          </a:xfrm>
          <a:prstGeom prst="rect">
            <a:avLst/>
          </a:prstGeom>
          <a:solidFill>
            <a:srgbClr val="FFE8C4"/>
          </a:solidFill>
          <a:ln>
            <a:solidFill>
              <a:srgbClr val="FFE8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65063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4" t="50704" r="55884" b="37402"/>
          <a:stretch/>
        </p:blipFill>
        <p:spPr>
          <a:xfrm>
            <a:off x="323528" y="195486"/>
            <a:ext cx="1744482" cy="56950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79712" y="218315"/>
            <a:ext cx="36760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150" dirty="0">
                <a:solidFill>
                  <a:srgbClr val="333A3D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2. </a:t>
            </a:r>
            <a:r>
              <a:rPr lang="ko-KR" altLang="en-US" sz="2800" spc="-150" dirty="0">
                <a:solidFill>
                  <a:srgbClr val="333A3D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역할 분담 및 진행 과정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95536" y="1131589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5412B71-EE50-491B-B5BA-A864C6A75742}"/>
              </a:ext>
            </a:extLst>
          </p:cNvPr>
          <p:cNvSpPr/>
          <p:nvPr/>
        </p:nvSpPr>
        <p:spPr>
          <a:xfrm>
            <a:off x="107504" y="4803999"/>
            <a:ext cx="1368152" cy="288032"/>
          </a:xfrm>
          <a:prstGeom prst="rect">
            <a:avLst/>
          </a:prstGeom>
          <a:solidFill>
            <a:srgbClr val="FFE8C4"/>
          </a:solidFill>
          <a:ln>
            <a:solidFill>
              <a:srgbClr val="FFE8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4A30F2-6B2B-4FEA-92C7-DC93B25D8366}"/>
              </a:ext>
            </a:extLst>
          </p:cNvPr>
          <p:cNvSpPr txBox="1"/>
          <p:nvPr/>
        </p:nvSpPr>
        <p:spPr>
          <a:xfrm>
            <a:off x="611560" y="915566"/>
            <a:ext cx="8064896" cy="40504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ko-KR" altLang="en-US" sz="22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이지윤</a:t>
            </a:r>
            <a:r>
              <a:rPr lang="ko-KR" altLang="en-US" sz="22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 </a:t>
            </a:r>
            <a:r>
              <a:rPr lang="en-US" altLang="ko-KR" sz="22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: </a:t>
            </a:r>
            <a:r>
              <a:rPr lang="ko-KR" altLang="en-US" sz="22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데이터베이스 서버</a:t>
            </a:r>
            <a:r>
              <a:rPr lang="en-US" altLang="ko-KR" sz="22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(AWS) </a:t>
            </a:r>
            <a:r>
              <a:rPr lang="ko-KR" altLang="en-US" sz="22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구축</a:t>
            </a:r>
            <a:r>
              <a:rPr lang="en-US" altLang="ko-KR" sz="22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,  </a:t>
            </a:r>
          </a:p>
          <a:p>
            <a:pPr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2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     가구 데이터베이스 입력</a:t>
            </a:r>
            <a:r>
              <a:rPr lang="en-US" altLang="ko-KR" sz="22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, </a:t>
            </a:r>
            <a:r>
              <a:rPr lang="ko-KR" altLang="en-US" sz="22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추가기능</a:t>
            </a:r>
            <a:r>
              <a:rPr lang="en-US" altLang="ko-KR" sz="22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(</a:t>
            </a:r>
            <a:r>
              <a:rPr lang="ko-KR" altLang="en-US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로그인</a:t>
            </a:r>
            <a:r>
              <a:rPr lang="en-US" altLang="ko-KR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, </a:t>
            </a:r>
            <a:r>
              <a:rPr lang="ko-KR" altLang="en-US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수치</a:t>
            </a:r>
            <a:r>
              <a:rPr lang="en-US" altLang="ko-KR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, </a:t>
            </a:r>
            <a:r>
              <a:rPr lang="ko-KR" altLang="en-US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색상추천</a:t>
            </a:r>
            <a:r>
              <a:rPr lang="en-US" altLang="ko-KR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, </a:t>
            </a:r>
            <a:r>
              <a:rPr lang="ko-KR" altLang="en-US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찜하기기능</a:t>
            </a:r>
            <a:r>
              <a:rPr lang="en-US" altLang="ko-KR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)</a:t>
            </a:r>
            <a:endParaRPr lang="en-US" altLang="ko-KR" sz="2200" b="1" dirty="0">
              <a:ln>
                <a:solidFill>
                  <a:schemeClr val="accent1">
                    <a:alpha val="0"/>
                  </a:schemeClr>
                </a:solidFill>
              </a:ln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  <a:p>
            <a:pPr marL="342900" indent="-342900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22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김규리</a:t>
            </a:r>
            <a:r>
              <a:rPr kumimoji="0" lang="ko-KR" altLang="en-US" sz="22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 </a:t>
            </a:r>
            <a:r>
              <a:rPr kumimoji="0" lang="en-US" altLang="ko-KR" sz="22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: </a:t>
            </a:r>
            <a:r>
              <a:rPr kumimoji="0" lang="ko-KR" altLang="en-US" sz="22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가구 데이터베이스 수집</a:t>
            </a:r>
            <a:r>
              <a:rPr kumimoji="0" lang="en-US" altLang="ko-KR" sz="22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, </a:t>
            </a:r>
            <a:r>
              <a:rPr kumimoji="0" lang="ko-KR" altLang="en-US" sz="22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가구 </a:t>
            </a:r>
            <a:r>
              <a:rPr kumimoji="0" lang="en-US" altLang="ko-KR" sz="22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3D</a:t>
            </a:r>
            <a:r>
              <a:rPr kumimoji="0" lang="ko-KR" altLang="en-US" sz="22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모델링</a:t>
            </a:r>
            <a:r>
              <a:rPr lang="en-US" altLang="ko-KR" sz="22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 </a:t>
            </a:r>
            <a:r>
              <a:rPr lang="ko-KR" altLang="en-US" sz="22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및 렌더링</a:t>
            </a:r>
            <a:r>
              <a:rPr lang="en-US" altLang="ko-KR" sz="22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, </a:t>
            </a:r>
          </a:p>
          <a:p>
            <a:pPr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2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     가구 증강현실 표현</a:t>
            </a:r>
            <a:r>
              <a:rPr lang="en-US" altLang="ko-KR" sz="22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, </a:t>
            </a:r>
            <a:r>
              <a:rPr lang="ko-KR" altLang="en-US" sz="22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가구 이동 및 회전</a:t>
            </a:r>
            <a:r>
              <a:rPr lang="en-US" altLang="ko-KR" sz="22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, scale</a:t>
            </a:r>
            <a:r>
              <a:rPr lang="ko-KR" altLang="en-US" sz="22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 기능 구현</a:t>
            </a:r>
            <a:endParaRPr kumimoji="0" lang="en-US" altLang="ko-KR" sz="2200" b="1" dirty="0">
              <a:ln>
                <a:solidFill>
                  <a:schemeClr val="accent1">
                    <a:alpha val="0"/>
                  </a:schemeClr>
                </a:solidFill>
              </a:ln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  <a:p>
            <a:pPr marL="342900" indent="-342900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ko-KR" altLang="en-US" sz="22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박기철</a:t>
            </a:r>
            <a:r>
              <a:rPr lang="ko-KR" altLang="en-US" sz="22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 </a:t>
            </a:r>
            <a:r>
              <a:rPr lang="en-US" altLang="ko-KR" sz="22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: GUI</a:t>
            </a:r>
            <a:r>
              <a:rPr lang="ko-KR" altLang="en-US" sz="22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구현</a:t>
            </a:r>
            <a:r>
              <a:rPr lang="en-US" altLang="ko-KR" sz="22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(</a:t>
            </a:r>
            <a:r>
              <a:rPr lang="ko-KR" altLang="en-US" sz="22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기능 추가에 따른 수정</a:t>
            </a:r>
            <a:r>
              <a:rPr lang="en-US" altLang="ko-KR" sz="22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), </a:t>
            </a:r>
          </a:p>
          <a:p>
            <a:pPr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2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     증강현실 수치 측정</a:t>
            </a:r>
            <a:r>
              <a:rPr lang="en-US" altLang="ko-KR" sz="22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(AR ruler) </a:t>
            </a:r>
            <a:r>
              <a:rPr lang="ko-KR" altLang="en-US" sz="22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구현</a:t>
            </a:r>
            <a:r>
              <a:rPr lang="en-US" altLang="ko-KR" sz="22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, </a:t>
            </a:r>
            <a:r>
              <a:rPr lang="ko-KR" altLang="en-US" sz="22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추천기능</a:t>
            </a:r>
            <a:r>
              <a:rPr lang="en-US" altLang="ko-KR" sz="22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(</a:t>
            </a:r>
            <a:r>
              <a:rPr lang="ko-KR" altLang="en-US" sz="22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색 분석에 따른</a:t>
            </a:r>
            <a:r>
              <a:rPr lang="en-US" altLang="ko-KR" sz="22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)</a:t>
            </a:r>
            <a:r>
              <a:rPr lang="ko-KR" altLang="en-US" sz="22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 구현</a:t>
            </a:r>
            <a:endParaRPr kumimoji="0" lang="ko-KR" altLang="en-US" sz="2200" b="1" dirty="0">
              <a:ln>
                <a:solidFill>
                  <a:schemeClr val="accent1">
                    <a:alpha val="0"/>
                  </a:schemeClr>
                </a:solidFill>
              </a:ln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105534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4" t="50704" r="55884" b="37402"/>
          <a:stretch/>
        </p:blipFill>
        <p:spPr>
          <a:xfrm>
            <a:off x="323528" y="195486"/>
            <a:ext cx="1744482" cy="56950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79712" y="218315"/>
            <a:ext cx="36760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150" dirty="0">
                <a:solidFill>
                  <a:srgbClr val="333A3D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2. </a:t>
            </a:r>
            <a:r>
              <a:rPr lang="ko-KR" altLang="en-US" sz="2800" spc="-150" dirty="0">
                <a:solidFill>
                  <a:srgbClr val="333A3D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역할 분담 및 진행 과정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95536" y="1131589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5412B71-EE50-491B-B5BA-A864C6A75742}"/>
              </a:ext>
            </a:extLst>
          </p:cNvPr>
          <p:cNvSpPr/>
          <p:nvPr/>
        </p:nvSpPr>
        <p:spPr>
          <a:xfrm>
            <a:off x="107504" y="4803999"/>
            <a:ext cx="1368152" cy="288032"/>
          </a:xfrm>
          <a:prstGeom prst="rect">
            <a:avLst/>
          </a:prstGeom>
          <a:solidFill>
            <a:srgbClr val="FFE8C4"/>
          </a:solidFill>
          <a:ln>
            <a:solidFill>
              <a:srgbClr val="FFE8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4A30F2-6B2B-4FEA-92C7-DC93B25D8366}"/>
              </a:ext>
            </a:extLst>
          </p:cNvPr>
          <p:cNvSpPr txBox="1"/>
          <p:nvPr/>
        </p:nvSpPr>
        <p:spPr>
          <a:xfrm>
            <a:off x="611560" y="1275606"/>
            <a:ext cx="4836986" cy="27763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ko-KR" altLang="en-US"/>
              <a:t>개발환경 </a:t>
            </a:r>
            <a:endParaRPr lang="en-US" altLang="ko-KR" dirty="0"/>
          </a:p>
          <a:p>
            <a:pPr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/>
              <a:t>     - </a:t>
            </a:r>
            <a:r>
              <a:rPr lang="en-US" altLang="ko-KR"/>
              <a:t>Unity </a:t>
            </a:r>
            <a:r>
              <a:rPr lang="en-US" altLang="ko-KR" dirty="0"/>
              <a:t>2018.2.7f1</a:t>
            </a:r>
          </a:p>
          <a:p>
            <a:pPr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/>
              <a:t>     - Android Studio</a:t>
            </a:r>
            <a:endParaRPr lang="en-US" altLang="ko-KR" dirty="0"/>
          </a:p>
          <a:p>
            <a:pPr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/>
              <a:t>     - 3DS MAX</a:t>
            </a:r>
          </a:p>
          <a:p>
            <a:pPr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/>
              <a:t>     - MySQL</a:t>
            </a:r>
            <a:endParaRPr lang="ko-KR" altLang="en-US" dirty="0"/>
          </a:p>
        </p:txBody>
      </p:sp>
      <p:pic>
        <p:nvPicPr>
          <p:cNvPr id="10" name="Picture 2" descr="ì ëí°ì ëí ì´ë¯¸ì§ ê²ìê²°ê³¼">
            <a:extLst>
              <a:ext uri="{FF2B5EF4-FFF2-40B4-BE49-F238E27FC236}">
                <a16:creationId xmlns:a16="http://schemas.microsoft.com/office/drawing/2014/main" id="{F8A71B1A-9FDD-4E8D-9D5D-1C102CF634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6" y="1059582"/>
            <a:ext cx="2192471" cy="1338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my sqlì ëí ì´ë¯¸ì§ ê²ìê²°ê³¼">
            <a:extLst>
              <a:ext uri="{FF2B5EF4-FFF2-40B4-BE49-F238E27FC236}">
                <a16:creationId xmlns:a16="http://schemas.microsoft.com/office/drawing/2014/main" id="{0BCE3E04-0897-428C-92CB-038CFA5A00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1814" y="2937093"/>
            <a:ext cx="2373109" cy="1460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3ds maxì ëí ì´ë¯¸ì§ ê²ìê²°ê³¼">
            <a:extLst>
              <a:ext uri="{FF2B5EF4-FFF2-40B4-BE49-F238E27FC236}">
                <a16:creationId xmlns:a16="http://schemas.microsoft.com/office/drawing/2014/main" id="{6EA402AF-D07B-4614-A16B-F8093DC06E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6624" y="1800249"/>
            <a:ext cx="2815458" cy="1308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01369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4" t="50704" r="55884" b="37402"/>
          <a:stretch/>
        </p:blipFill>
        <p:spPr>
          <a:xfrm>
            <a:off x="323528" y="195486"/>
            <a:ext cx="1744482" cy="56950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79712" y="218315"/>
            <a:ext cx="70695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150" dirty="0">
                <a:solidFill>
                  <a:srgbClr val="333A3D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2. </a:t>
            </a:r>
            <a:r>
              <a:rPr lang="ko-KR" altLang="en-US" sz="2800" spc="-150" dirty="0">
                <a:solidFill>
                  <a:srgbClr val="333A3D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역할 분담 및 진행 과정 </a:t>
            </a:r>
            <a:r>
              <a:rPr lang="en-US" altLang="ko-KR" sz="2800" spc="-150" dirty="0">
                <a:solidFill>
                  <a:srgbClr val="333A3D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– GUI ( </a:t>
            </a:r>
            <a:r>
              <a:rPr lang="ko-KR" altLang="en-US" sz="2800" spc="-150" dirty="0">
                <a:solidFill>
                  <a:srgbClr val="333A3D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로그인 </a:t>
            </a:r>
            <a:r>
              <a:rPr lang="en-US" altLang="ko-KR" sz="2800" spc="-150" dirty="0">
                <a:solidFill>
                  <a:srgbClr val="333A3D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&amp; Main )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AA7643D-A08A-448B-95C6-2A3CA1F05029}"/>
              </a:ext>
            </a:extLst>
          </p:cNvPr>
          <p:cNvSpPr/>
          <p:nvPr/>
        </p:nvSpPr>
        <p:spPr>
          <a:xfrm>
            <a:off x="107504" y="4803999"/>
            <a:ext cx="1368152" cy="288032"/>
          </a:xfrm>
          <a:prstGeom prst="rect">
            <a:avLst/>
          </a:prstGeom>
          <a:solidFill>
            <a:srgbClr val="FFE8C4"/>
          </a:solidFill>
          <a:ln>
            <a:solidFill>
              <a:srgbClr val="FFE8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95536" y="1131589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14452C8-90E1-491B-869B-B9756DA5DC8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2501" y="913274"/>
            <a:ext cx="2256700" cy="401191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9952051-D7FC-4F87-BD2D-FEE9CEBC25C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2120" y="913273"/>
            <a:ext cx="2337709" cy="4011911"/>
          </a:xfrm>
          <a:prstGeom prst="rect">
            <a:avLst/>
          </a:prstGeom>
        </p:spPr>
      </p:pic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34005E30-39A7-4818-8278-A1D97EC829B8}"/>
              </a:ext>
            </a:extLst>
          </p:cNvPr>
          <p:cNvSpPr/>
          <p:nvPr/>
        </p:nvSpPr>
        <p:spPr>
          <a:xfrm>
            <a:off x="4161249" y="2682400"/>
            <a:ext cx="1224136" cy="432048"/>
          </a:xfrm>
          <a:prstGeom prst="rightArrow">
            <a:avLst/>
          </a:prstGeom>
          <a:solidFill>
            <a:srgbClr val="3B5961"/>
          </a:solidFill>
          <a:ln>
            <a:solidFill>
              <a:srgbClr val="3B59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53004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4" t="50704" r="55884" b="37402"/>
          <a:stretch/>
        </p:blipFill>
        <p:spPr>
          <a:xfrm>
            <a:off x="323528" y="195486"/>
            <a:ext cx="1744482" cy="56950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79712" y="218315"/>
            <a:ext cx="62712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150" dirty="0">
                <a:solidFill>
                  <a:srgbClr val="333A3D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2. </a:t>
            </a:r>
            <a:r>
              <a:rPr lang="ko-KR" altLang="en-US" sz="2800" spc="-150" dirty="0">
                <a:solidFill>
                  <a:srgbClr val="333A3D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역할 분담 및 진행 과정 </a:t>
            </a:r>
            <a:r>
              <a:rPr lang="en-US" altLang="ko-KR" sz="2800" spc="-150" dirty="0">
                <a:solidFill>
                  <a:srgbClr val="333A3D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– GUI ( </a:t>
            </a:r>
            <a:r>
              <a:rPr lang="ko-KR" altLang="en-US" sz="2800" spc="-150" dirty="0">
                <a:solidFill>
                  <a:srgbClr val="333A3D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가구 배치</a:t>
            </a:r>
            <a:r>
              <a:rPr lang="en-US" altLang="ko-KR" sz="2800" spc="-150" dirty="0">
                <a:solidFill>
                  <a:srgbClr val="333A3D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)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AA7643D-A08A-448B-95C6-2A3CA1F05029}"/>
              </a:ext>
            </a:extLst>
          </p:cNvPr>
          <p:cNvSpPr/>
          <p:nvPr/>
        </p:nvSpPr>
        <p:spPr>
          <a:xfrm>
            <a:off x="107504" y="4803999"/>
            <a:ext cx="1368152" cy="288032"/>
          </a:xfrm>
          <a:prstGeom prst="rect">
            <a:avLst/>
          </a:prstGeom>
          <a:solidFill>
            <a:srgbClr val="FFE8C4"/>
          </a:solidFill>
          <a:ln>
            <a:solidFill>
              <a:srgbClr val="FFE8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95536" y="1131589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1DE0DDD-00D1-4FC0-AB23-B6C72BEA2F9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968109"/>
            <a:ext cx="2238697" cy="397990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6C15121-12EC-4E75-8475-C6E6E9077F3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136" y="968109"/>
            <a:ext cx="2238697" cy="3979905"/>
          </a:xfrm>
          <a:prstGeom prst="rect">
            <a:avLst/>
          </a:prstGeom>
        </p:spPr>
      </p:pic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5738C080-CC2C-4CEE-8A79-28E5C30AF79F}"/>
              </a:ext>
            </a:extLst>
          </p:cNvPr>
          <p:cNvSpPr/>
          <p:nvPr/>
        </p:nvSpPr>
        <p:spPr>
          <a:xfrm>
            <a:off x="4161249" y="2682400"/>
            <a:ext cx="1224136" cy="432048"/>
          </a:xfrm>
          <a:prstGeom prst="rightArrow">
            <a:avLst/>
          </a:prstGeom>
          <a:solidFill>
            <a:srgbClr val="3B5961"/>
          </a:solidFill>
          <a:ln>
            <a:solidFill>
              <a:srgbClr val="3B59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74518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4" t="50704" r="55884" b="37402"/>
          <a:stretch/>
        </p:blipFill>
        <p:spPr>
          <a:xfrm>
            <a:off x="323528" y="195486"/>
            <a:ext cx="1744482" cy="56950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79712" y="218315"/>
            <a:ext cx="60163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150" dirty="0">
                <a:solidFill>
                  <a:srgbClr val="333A3D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2. </a:t>
            </a:r>
            <a:r>
              <a:rPr lang="ko-KR" altLang="en-US" sz="2800" spc="-150" dirty="0">
                <a:solidFill>
                  <a:srgbClr val="333A3D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역할 분담 및 진행 과정 </a:t>
            </a:r>
            <a:r>
              <a:rPr lang="en-US" altLang="ko-KR" sz="2800" spc="-150" dirty="0">
                <a:solidFill>
                  <a:srgbClr val="333A3D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– </a:t>
            </a:r>
            <a:r>
              <a:rPr lang="ko-KR" altLang="en-US" sz="2800" spc="-150" dirty="0">
                <a:solidFill>
                  <a:srgbClr val="333A3D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가구</a:t>
            </a:r>
            <a:r>
              <a:rPr lang="en-US" altLang="ko-KR" sz="2800" spc="-150" dirty="0">
                <a:solidFill>
                  <a:srgbClr val="333A3D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 3D</a:t>
            </a:r>
            <a:r>
              <a:rPr lang="ko-KR" altLang="en-US" sz="2800" spc="-150" dirty="0">
                <a:solidFill>
                  <a:srgbClr val="333A3D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모델링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AA7643D-A08A-448B-95C6-2A3CA1F05029}"/>
              </a:ext>
            </a:extLst>
          </p:cNvPr>
          <p:cNvSpPr/>
          <p:nvPr/>
        </p:nvSpPr>
        <p:spPr>
          <a:xfrm>
            <a:off x="107504" y="4803999"/>
            <a:ext cx="1368152" cy="288032"/>
          </a:xfrm>
          <a:prstGeom prst="rect">
            <a:avLst/>
          </a:prstGeom>
          <a:solidFill>
            <a:srgbClr val="FFE8C4"/>
          </a:solidFill>
          <a:ln>
            <a:solidFill>
              <a:srgbClr val="FFE8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95536" y="1131589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A51454-6BD4-41DA-AB8A-A442802980EE}"/>
              </a:ext>
            </a:extLst>
          </p:cNvPr>
          <p:cNvSpPr txBox="1"/>
          <p:nvPr/>
        </p:nvSpPr>
        <p:spPr>
          <a:xfrm>
            <a:off x="539552" y="1362997"/>
            <a:ext cx="8218008" cy="21082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9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‘</a:t>
            </a:r>
            <a:r>
              <a:rPr lang="ko-KR" altLang="en-US" sz="1900" dirty="0" err="1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마켓비</a:t>
            </a:r>
            <a:r>
              <a:rPr lang="en-US" altLang="ko-KR" sz="19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’ 7</a:t>
            </a:r>
            <a:r>
              <a:rPr lang="ko-KR" altLang="en-US" sz="19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개의 모든 카테고리 </a:t>
            </a:r>
            <a:r>
              <a:rPr lang="en-US" altLang="ko-KR" sz="19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: </a:t>
            </a:r>
            <a:r>
              <a:rPr lang="ko-KR" altLang="en-US" sz="1900" dirty="0" err="1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리빙</a:t>
            </a:r>
            <a:r>
              <a:rPr lang="en-US" altLang="ko-KR" sz="19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, </a:t>
            </a:r>
            <a:r>
              <a:rPr lang="ko-KR" altLang="en-US" sz="19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소파</a:t>
            </a:r>
            <a:r>
              <a:rPr lang="en-US" altLang="ko-KR" sz="19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, </a:t>
            </a:r>
            <a:r>
              <a:rPr lang="ko-KR" altLang="en-US" sz="19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테이블</a:t>
            </a:r>
            <a:r>
              <a:rPr lang="en-US" altLang="ko-KR" sz="19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, </a:t>
            </a:r>
            <a:r>
              <a:rPr lang="ko-KR" altLang="en-US" sz="19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조명</a:t>
            </a:r>
            <a:r>
              <a:rPr lang="en-US" altLang="ko-KR" sz="19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, </a:t>
            </a:r>
            <a:r>
              <a:rPr lang="ko-KR" altLang="en-US" sz="19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침대</a:t>
            </a:r>
            <a:r>
              <a:rPr lang="en-US" altLang="ko-KR" sz="19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, </a:t>
            </a:r>
            <a:r>
              <a:rPr lang="ko-KR" altLang="en-US" sz="19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의자</a:t>
            </a:r>
            <a:r>
              <a:rPr lang="en-US" altLang="ko-KR" sz="19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, </a:t>
            </a:r>
            <a:r>
              <a:rPr lang="ko-KR" altLang="en-US" sz="19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수납장</a:t>
            </a:r>
            <a:endParaRPr lang="en-US" altLang="ko-KR" sz="1900" dirty="0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  <a:p>
            <a:r>
              <a:rPr lang="en-US" altLang="ko-KR" sz="19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9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3DS MAX </a:t>
            </a:r>
            <a:r>
              <a:rPr lang="ko-KR" altLang="en-US" sz="19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프로그램으로 다양한 색과 디자인의 총 </a:t>
            </a:r>
            <a:r>
              <a:rPr lang="en-US" altLang="ko-KR" sz="19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40 </a:t>
            </a:r>
            <a:r>
              <a:rPr lang="ko-KR" altLang="en-US" sz="19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개 가구 모델링 및 렌더링</a:t>
            </a:r>
            <a:endParaRPr lang="en-US" altLang="ko-KR" sz="1900" dirty="0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  <a:p>
            <a:endParaRPr lang="en-US" altLang="ko-KR" sz="1900" dirty="0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  <a:p>
            <a:endParaRPr lang="en-US" altLang="ko-KR" sz="1900" dirty="0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467544" y="1117145"/>
            <a:ext cx="8218008" cy="1454605"/>
          </a:xfrm>
          <a:prstGeom prst="rect">
            <a:avLst/>
          </a:prstGeom>
          <a:noFill/>
          <a:ln w="3175">
            <a:solidFill>
              <a:srgbClr val="3B596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42ED684-8DB5-433D-A956-190459BA7F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544" y="2768303"/>
            <a:ext cx="3600400" cy="217971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5BF5FD9-7F40-4B83-A305-8141EAA0560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080" y="2789547"/>
            <a:ext cx="3393472" cy="2179711"/>
          </a:xfrm>
          <a:prstGeom prst="rect">
            <a:avLst/>
          </a:prstGeom>
        </p:spPr>
      </p:pic>
      <p:pic>
        <p:nvPicPr>
          <p:cNvPr id="2052" name="Picture 4" descr="3ds max markì ëí ì´ë¯¸ì§ ê²ìê²°ê³¼">
            <a:extLst>
              <a:ext uri="{FF2B5EF4-FFF2-40B4-BE49-F238E27FC236}">
                <a16:creationId xmlns:a16="http://schemas.microsoft.com/office/drawing/2014/main" id="{BDF95C75-8587-4CE3-831B-CE2F189CAA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4" y="3690100"/>
            <a:ext cx="1306008" cy="1306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3ds maxì ëí ì´ë¯¸ì§ ê²ìê²°ê³¼">
            <a:extLst>
              <a:ext uri="{FF2B5EF4-FFF2-40B4-BE49-F238E27FC236}">
                <a16:creationId xmlns:a16="http://schemas.microsoft.com/office/drawing/2014/main" id="{B46760E5-2BC6-45B7-90C5-ED1F7BA6D4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5" y="2762697"/>
            <a:ext cx="1306007" cy="985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68688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4" t="50704" r="55884" b="37402"/>
          <a:stretch/>
        </p:blipFill>
        <p:spPr>
          <a:xfrm>
            <a:off x="323528" y="195486"/>
            <a:ext cx="1744482" cy="56950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79712" y="218315"/>
            <a:ext cx="60163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150" dirty="0">
                <a:solidFill>
                  <a:srgbClr val="333A3D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2. </a:t>
            </a:r>
            <a:r>
              <a:rPr lang="ko-KR" altLang="en-US" sz="2800" spc="-150" dirty="0">
                <a:solidFill>
                  <a:srgbClr val="333A3D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역할 분담 및 진행 과정 </a:t>
            </a:r>
            <a:r>
              <a:rPr lang="en-US" altLang="ko-KR" sz="2800" spc="-150" dirty="0">
                <a:solidFill>
                  <a:srgbClr val="333A3D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– </a:t>
            </a:r>
            <a:r>
              <a:rPr lang="ko-KR" altLang="en-US" sz="2800" spc="-150" dirty="0">
                <a:solidFill>
                  <a:srgbClr val="333A3D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가구</a:t>
            </a:r>
            <a:r>
              <a:rPr lang="en-US" altLang="ko-KR" sz="2800" spc="-150" dirty="0">
                <a:solidFill>
                  <a:srgbClr val="333A3D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 3D</a:t>
            </a:r>
            <a:r>
              <a:rPr lang="ko-KR" altLang="en-US" sz="2800" spc="-150" dirty="0">
                <a:solidFill>
                  <a:srgbClr val="333A3D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모델링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AA7643D-A08A-448B-95C6-2A3CA1F05029}"/>
              </a:ext>
            </a:extLst>
          </p:cNvPr>
          <p:cNvSpPr/>
          <p:nvPr/>
        </p:nvSpPr>
        <p:spPr>
          <a:xfrm>
            <a:off x="107504" y="4803999"/>
            <a:ext cx="1368152" cy="288032"/>
          </a:xfrm>
          <a:prstGeom prst="rect">
            <a:avLst/>
          </a:prstGeom>
          <a:solidFill>
            <a:srgbClr val="FFE8C4"/>
          </a:solidFill>
          <a:ln>
            <a:solidFill>
              <a:srgbClr val="FFE8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95536" y="1131589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A51454-6BD4-41DA-AB8A-A442802980EE}"/>
              </a:ext>
            </a:extLst>
          </p:cNvPr>
          <p:cNvSpPr txBox="1"/>
          <p:nvPr/>
        </p:nvSpPr>
        <p:spPr>
          <a:xfrm>
            <a:off x="674472" y="923692"/>
            <a:ext cx="8218008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700" dirty="0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7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Unity</a:t>
            </a:r>
            <a:r>
              <a:rPr lang="ko-KR" altLang="en-US" sz="17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에 내장된 </a:t>
            </a:r>
            <a:r>
              <a:rPr lang="en-US" altLang="ko-KR" sz="17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Vuforia</a:t>
            </a:r>
            <a:r>
              <a:rPr lang="ko-KR" altLang="en-US" sz="17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로 </a:t>
            </a:r>
            <a:r>
              <a:rPr lang="en-US" altLang="ko-KR" sz="17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3D</a:t>
            </a:r>
            <a:r>
              <a:rPr lang="ko-KR" altLang="en-US" sz="1700" dirty="0" err="1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모델링된</a:t>
            </a:r>
            <a:r>
              <a:rPr lang="ko-KR" altLang="en-US" sz="17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 가구를 증강현실</a:t>
            </a:r>
            <a:r>
              <a:rPr lang="en-US" altLang="ko-KR" sz="17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(AR Camera)</a:t>
            </a:r>
            <a:r>
              <a:rPr lang="ko-KR" altLang="en-US" sz="17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로 표현</a:t>
            </a:r>
            <a:endParaRPr lang="en-US" altLang="ko-KR" sz="1700" dirty="0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  <a:p>
            <a:endParaRPr lang="en-US" altLang="ko-KR" sz="1700" dirty="0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7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Vuforia</a:t>
            </a:r>
            <a:r>
              <a:rPr lang="ko-KR" altLang="en-US" sz="17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에 내장된 </a:t>
            </a:r>
            <a:r>
              <a:rPr lang="en-US" altLang="ko-KR" sz="1700" dirty="0" err="1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GroundPlaneStage</a:t>
            </a:r>
            <a:r>
              <a:rPr lang="en-US" altLang="ko-KR" sz="17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 </a:t>
            </a:r>
            <a:r>
              <a:rPr lang="ko-KR" altLang="en-US" sz="17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이용</a:t>
            </a:r>
            <a:endParaRPr lang="en-US" altLang="ko-KR" sz="1700" dirty="0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700" dirty="0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700" dirty="0" err="1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LeanTouch</a:t>
            </a:r>
            <a:r>
              <a:rPr lang="en-US" altLang="ko-KR" sz="17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 API</a:t>
            </a:r>
            <a:r>
              <a:rPr lang="ko-KR" altLang="en-US" sz="17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를 간단히 수정하여 가구 이동 및 회전</a:t>
            </a:r>
            <a:r>
              <a:rPr lang="en-US" altLang="ko-KR" sz="17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, Scale</a:t>
            </a:r>
            <a:r>
              <a:rPr lang="ko-KR" altLang="en-US" sz="17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 구현</a:t>
            </a:r>
            <a:endParaRPr lang="en-US" altLang="ko-KR" sz="1700" dirty="0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700" dirty="0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700" dirty="0" err="1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GroundPlaneStage</a:t>
            </a:r>
            <a:r>
              <a:rPr lang="ko-KR" altLang="en-US" sz="17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와 </a:t>
            </a:r>
            <a:r>
              <a:rPr lang="en-US" altLang="ko-KR" sz="1700" dirty="0" err="1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LeanTouch</a:t>
            </a:r>
            <a:r>
              <a:rPr lang="en-US" altLang="ko-KR" sz="17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 </a:t>
            </a:r>
            <a:r>
              <a:rPr lang="ko-KR" altLang="en-US" sz="17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충돌 수정</a:t>
            </a:r>
            <a:endParaRPr lang="en-US" altLang="ko-KR" sz="1700" dirty="0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  <a:p>
            <a:endParaRPr lang="en-US" altLang="ko-KR" dirty="0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467544" y="1117145"/>
            <a:ext cx="8218008" cy="2030669"/>
          </a:xfrm>
          <a:prstGeom prst="rect">
            <a:avLst/>
          </a:prstGeom>
          <a:noFill/>
          <a:ln w="3175">
            <a:solidFill>
              <a:srgbClr val="3B596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41C67C4-C5B5-4BF1-8109-4EE84B7569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1716" y="3283728"/>
            <a:ext cx="2395991" cy="169925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23C7F1D-DC87-4959-B678-F4D24C3E445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69807" b="69600"/>
          <a:stretch/>
        </p:blipFill>
        <p:spPr>
          <a:xfrm>
            <a:off x="5292080" y="3168820"/>
            <a:ext cx="2007329" cy="1906478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6895B85D-F87F-417D-8CB7-2B4C19BACC54}"/>
              </a:ext>
            </a:extLst>
          </p:cNvPr>
          <p:cNvSpPr/>
          <p:nvPr/>
        </p:nvSpPr>
        <p:spPr>
          <a:xfrm>
            <a:off x="1844591" y="3787760"/>
            <a:ext cx="1854418" cy="87222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EB48503-BF37-4795-BB84-D7EA0E16DFFE}"/>
              </a:ext>
            </a:extLst>
          </p:cNvPr>
          <p:cNvSpPr/>
          <p:nvPr/>
        </p:nvSpPr>
        <p:spPr>
          <a:xfrm>
            <a:off x="5457071" y="4489074"/>
            <a:ext cx="1635209" cy="58622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89768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4" t="50704" r="55884" b="37402"/>
          <a:stretch/>
        </p:blipFill>
        <p:spPr>
          <a:xfrm>
            <a:off x="323528" y="195486"/>
            <a:ext cx="1744482" cy="56950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95536" y="1131589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5412B71-EE50-491B-B5BA-A864C6A75742}"/>
              </a:ext>
            </a:extLst>
          </p:cNvPr>
          <p:cNvSpPr/>
          <p:nvPr/>
        </p:nvSpPr>
        <p:spPr>
          <a:xfrm>
            <a:off x="107504" y="4803999"/>
            <a:ext cx="1368152" cy="288032"/>
          </a:xfrm>
          <a:prstGeom prst="rect">
            <a:avLst/>
          </a:prstGeom>
          <a:solidFill>
            <a:srgbClr val="FFE8C4"/>
          </a:solidFill>
          <a:ln>
            <a:solidFill>
              <a:srgbClr val="FFE8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8546E91-05FA-4FA1-B545-04A8AEDDFC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3634" y="764364"/>
            <a:ext cx="2882301" cy="4227934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E5E2FCEA-2DDC-426D-8A26-9EEE94A79F39}"/>
              </a:ext>
            </a:extLst>
          </p:cNvPr>
          <p:cNvSpPr/>
          <p:nvPr/>
        </p:nvSpPr>
        <p:spPr>
          <a:xfrm>
            <a:off x="1043608" y="1923678"/>
            <a:ext cx="2952328" cy="306862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D66F00-7DAE-46C5-870C-5E56797EDEF0}"/>
              </a:ext>
            </a:extLst>
          </p:cNvPr>
          <p:cNvSpPr txBox="1"/>
          <p:nvPr/>
        </p:nvSpPr>
        <p:spPr>
          <a:xfrm>
            <a:off x="1979712" y="218315"/>
            <a:ext cx="60163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150" dirty="0">
                <a:solidFill>
                  <a:srgbClr val="333A3D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2. </a:t>
            </a:r>
            <a:r>
              <a:rPr lang="ko-KR" altLang="en-US" sz="2800" spc="-150" dirty="0">
                <a:solidFill>
                  <a:srgbClr val="333A3D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역할 분담 및 진행 과정 </a:t>
            </a:r>
            <a:r>
              <a:rPr lang="en-US" altLang="ko-KR" sz="2800" spc="-150" dirty="0">
                <a:solidFill>
                  <a:srgbClr val="333A3D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– </a:t>
            </a:r>
            <a:r>
              <a:rPr lang="ko-KR" altLang="en-US" sz="2800" spc="-150" dirty="0">
                <a:solidFill>
                  <a:srgbClr val="333A3D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가구</a:t>
            </a:r>
            <a:r>
              <a:rPr lang="en-US" altLang="ko-KR" sz="2800" spc="-150" dirty="0">
                <a:solidFill>
                  <a:srgbClr val="333A3D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 3D</a:t>
            </a:r>
            <a:r>
              <a:rPr lang="ko-KR" altLang="en-US" sz="2800" spc="-150" dirty="0">
                <a:solidFill>
                  <a:srgbClr val="333A3D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모델링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07968A2-4B03-4848-9CDE-FB8AFC3194F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7713" r="766" b="-2195"/>
          <a:stretch/>
        </p:blipFill>
        <p:spPr>
          <a:xfrm>
            <a:off x="4964560" y="771550"/>
            <a:ext cx="2882301" cy="4327667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8268C091-40CD-430C-83E4-016287F6E8FE}"/>
              </a:ext>
            </a:extLst>
          </p:cNvPr>
          <p:cNvSpPr/>
          <p:nvPr/>
        </p:nvSpPr>
        <p:spPr>
          <a:xfrm>
            <a:off x="4931644" y="2893047"/>
            <a:ext cx="2952328" cy="32677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4C17F02-9B9A-4A84-A68A-9543B931E4BC}"/>
              </a:ext>
            </a:extLst>
          </p:cNvPr>
          <p:cNvSpPr/>
          <p:nvPr/>
        </p:nvSpPr>
        <p:spPr>
          <a:xfrm>
            <a:off x="4932040" y="4245399"/>
            <a:ext cx="2952328" cy="55859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78018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4" t="50704" r="55884" b="37402"/>
          <a:stretch/>
        </p:blipFill>
        <p:spPr>
          <a:xfrm>
            <a:off x="323528" y="195486"/>
            <a:ext cx="1744482" cy="56950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95536" y="1131589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26F600E-8327-488D-86DB-36B5E912D1F3}"/>
              </a:ext>
            </a:extLst>
          </p:cNvPr>
          <p:cNvSpPr/>
          <p:nvPr/>
        </p:nvSpPr>
        <p:spPr>
          <a:xfrm>
            <a:off x="107504" y="4803999"/>
            <a:ext cx="1368152" cy="288032"/>
          </a:xfrm>
          <a:prstGeom prst="rect">
            <a:avLst/>
          </a:prstGeom>
          <a:solidFill>
            <a:srgbClr val="FFE8C4"/>
          </a:solidFill>
          <a:ln>
            <a:solidFill>
              <a:srgbClr val="FFE8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4C74EB0-5644-4D94-A9D5-058AEBE7D06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8189" y="805823"/>
            <a:ext cx="2641452" cy="140774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A7B42EE-73DB-4F19-97CD-2B299172F87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9640" y="805823"/>
            <a:ext cx="2680405" cy="142850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6BB4445-FA4F-451C-95CD-C5DFEABDCC3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0319" y="2237020"/>
            <a:ext cx="2679726" cy="142814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A67EBBD1-5BB5-4C39-8776-B27B809464C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8712" y="2196021"/>
            <a:ext cx="2680405" cy="144903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460A888-7277-43A7-A0BF-B9DF3C8ECFD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805823"/>
            <a:ext cx="2641451" cy="1407743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232187AD-3214-4A4B-9D80-B1B4923C34AF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785" y="2213566"/>
            <a:ext cx="2641451" cy="1407742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52CF4F9C-4DEC-4A61-AC0A-05324A4B2CC8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9639" y="3668083"/>
            <a:ext cx="2679725" cy="1428140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C9573252-F332-43CC-B6EF-44BDD0CB969E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8189" y="3647978"/>
            <a:ext cx="2652540" cy="1413652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57355B2C-190C-47F1-8B35-8428B2804DC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785" y="3621309"/>
            <a:ext cx="2621016" cy="139685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6B77C2D-9CD3-490A-8C9E-07E74565622D}"/>
              </a:ext>
            </a:extLst>
          </p:cNvPr>
          <p:cNvSpPr txBox="1"/>
          <p:nvPr/>
        </p:nvSpPr>
        <p:spPr>
          <a:xfrm>
            <a:off x="1979712" y="218315"/>
            <a:ext cx="60163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150" dirty="0">
                <a:solidFill>
                  <a:srgbClr val="333A3D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2. </a:t>
            </a:r>
            <a:r>
              <a:rPr lang="ko-KR" altLang="en-US" sz="2800" spc="-150" dirty="0">
                <a:solidFill>
                  <a:srgbClr val="333A3D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역할 분담 및 진행 과정 </a:t>
            </a:r>
            <a:r>
              <a:rPr lang="en-US" altLang="ko-KR" sz="2800" spc="-150" dirty="0">
                <a:solidFill>
                  <a:srgbClr val="333A3D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– </a:t>
            </a:r>
            <a:r>
              <a:rPr lang="ko-KR" altLang="en-US" sz="2800" spc="-150" dirty="0">
                <a:solidFill>
                  <a:srgbClr val="333A3D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가구</a:t>
            </a:r>
            <a:r>
              <a:rPr lang="en-US" altLang="ko-KR" sz="2800" spc="-150" dirty="0">
                <a:solidFill>
                  <a:srgbClr val="333A3D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 3D</a:t>
            </a:r>
            <a:r>
              <a:rPr lang="ko-KR" altLang="en-US" sz="2800" spc="-150" dirty="0">
                <a:solidFill>
                  <a:srgbClr val="333A3D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모델링</a:t>
            </a:r>
          </a:p>
        </p:txBody>
      </p:sp>
    </p:spTree>
    <p:extLst>
      <p:ext uri="{BB962C8B-B14F-4D97-AF65-F5344CB8AC3E}">
        <p14:creationId xmlns:p14="http://schemas.microsoft.com/office/powerpoint/2010/main" val="26492845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4" t="50704" r="55884" b="37402"/>
          <a:stretch/>
        </p:blipFill>
        <p:spPr>
          <a:xfrm>
            <a:off x="323528" y="195486"/>
            <a:ext cx="1744482" cy="56950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95536" y="1131589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26F600E-8327-488D-86DB-36B5E912D1F3}"/>
              </a:ext>
            </a:extLst>
          </p:cNvPr>
          <p:cNvSpPr/>
          <p:nvPr/>
        </p:nvSpPr>
        <p:spPr>
          <a:xfrm>
            <a:off x="107504" y="4803999"/>
            <a:ext cx="1368152" cy="288032"/>
          </a:xfrm>
          <a:prstGeom prst="rect">
            <a:avLst/>
          </a:prstGeom>
          <a:solidFill>
            <a:srgbClr val="FFE8C4"/>
          </a:solidFill>
          <a:ln>
            <a:solidFill>
              <a:srgbClr val="FFE8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FE26547-3BFC-443F-865D-6D5F78B8631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416" y="845370"/>
            <a:ext cx="3150296" cy="167892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4814E4A-7C0C-407E-990D-670113E0638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3872" y="856190"/>
            <a:ext cx="3150296" cy="167892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21C9746-4E7A-4CC7-A06F-68FCB2EC20E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112" y="847597"/>
            <a:ext cx="3172390" cy="1690703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BF73A6D3-5261-470F-A7D8-DF47F774AB5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724" y="2044949"/>
            <a:ext cx="3150297" cy="1678929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77E2D1FD-6B2A-4BC3-9F0F-6CBC3F5744B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2481" y="2084121"/>
            <a:ext cx="3211910" cy="1711765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3B4E9CAD-1868-404E-B1B7-F4B79A9AEB12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0316" y="2067694"/>
            <a:ext cx="3148148" cy="1677784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A6AC4128-DE3A-4D15-B0A3-98A2659A3FA9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087" y="3334967"/>
            <a:ext cx="3161793" cy="1685055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D207C26C-7370-4965-99C8-AF5CA75745DB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0493" y="3250153"/>
            <a:ext cx="3147971" cy="1769869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EDDFADAB-6CAB-4A7B-B601-B9D0E988DC52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6675" y="3291830"/>
            <a:ext cx="3231670" cy="172229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A7F0B00-38CC-405F-B5B6-0EAEFC3CA27C}"/>
              </a:ext>
            </a:extLst>
          </p:cNvPr>
          <p:cNvSpPr txBox="1"/>
          <p:nvPr/>
        </p:nvSpPr>
        <p:spPr>
          <a:xfrm>
            <a:off x="1979712" y="218315"/>
            <a:ext cx="60163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150" dirty="0">
                <a:solidFill>
                  <a:srgbClr val="333A3D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2. </a:t>
            </a:r>
            <a:r>
              <a:rPr lang="ko-KR" altLang="en-US" sz="2800" spc="-150" dirty="0">
                <a:solidFill>
                  <a:srgbClr val="333A3D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역할 분담 및 진행 과정 </a:t>
            </a:r>
            <a:r>
              <a:rPr lang="en-US" altLang="ko-KR" sz="2800" spc="-150" dirty="0">
                <a:solidFill>
                  <a:srgbClr val="333A3D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– </a:t>
            </a:r>
            <a:r>
              <a:rPr lang="ko-KR" altLang="en-US" sz="2800" spc="-150" dirty="0">
                <a:solidFill>
                  <a:srgbClr val="333A3D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가구</a:t>
            </a:r>
            <a:r>
              <a:rPr lang="en-US" altLang="ko-KR" sz="2800" spc="-150" dirty="0">
                <a:solidFill>
                  <a:srgbClr val="333A3D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 3D</a:t>
            </a:r>
            <a:r>
              <a:rPr lang="ko-KR" altLang="en-US" sz="2800" spc="-150" dirty="0">
                <a:solidFill>
                  <a:srgbClr val="333A3D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모델링</a:t>
            </a:r>
          </a:p>
        </p:txBody>
      </p:sp>
    </p:spTree>
    <p:extLst>
      <p:ext uri="{BB962C8B-B14F-4D97-AF65-F5344CB8AC3E}">
        <p14:creationId xmlns:p14="http://schemas.microsoft.com/office/powerpoint/2010/main" val="10068617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4" t="50704" r="55884" b="37402"/>
          <a:stretch/>
        </p:blipFill>
        <p:spPr>
          <a:xfrm>
            <a:off x="323528" y="195486"/>
            <a:ext cx="1744482" cy="56950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95536" y="1131589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26F600E-8327-488D-86DB-36B5E912D1F3}"/>
              </a:ext>
            </a:extLst>
          </p:cNvPr>
          <p:cNvSpPr/>
          <p:nvPr/>
        </p:nvSpPr>
        <p:spPr>
          <a:xfrm>
            <a:off x="107504" y="4803999"/>
            <a:ext cx="1368152" cy="288032"/>
          </a:xfrm>
          <a:prstGeom prst="rect">
            <a:avLst/>
          </a:prstGeom>
          <a:solidFill>
            <a:srgbClr val="FFE8C4"/>
          </a:solidFill>
          <a:ln>
            <a:solidFill>
              <a:srgbClr val="FFE8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83310989-881D-4549-9B80-06C1A0DFC85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671" y="843557"/>
            <a:ext cx="3223205" cy="1827283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C2CD7569-F55E-4B11-AD82-0D0D2C7B18F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4935" y="844019"/>
            <a:ext cx="3152048" cy="178694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1881739-E4BF-4203-9DE4-984CA40028D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3818" y="803680"/>
            <a:ext cx="3428663" cy="182728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D274537-E02B-4E28-86D5-65B1A1A40E9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672" y="2432076"/>
            <a:ext cx="3352973" cy="178694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207BD49-5D4D-4B6C-A7CD-1B237956F98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8261" y="2571750"/>
            <a:ext cx="3477242" cy="185317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170D8541-D3C1-412A-BFAC-F4E26C4C84C2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7072" y="2477545"/>
            <a:ext cx="3529736" cy="1881148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46B7A55A-7C24-4B96-8F58-3AD32EA19086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418" y="3620640"/>
            <a:ext cx="3018262" cy="160856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29B69DC-38CC-4A4F-9C98-B4ED7CC890CB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2116" y="3620640"/>
            <a:ext cx="3557685" cy="189604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3DA2111-CDA4-48B3-9B43-EB174039E019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4304" y="3636410"/>
            <a:ext cx="3212278" cy="171196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663D018-5272-4006-9500-C33CA769EF92}"/>
              </a:ext>
            </a:extLst>
          </p:cNvPr>
          <p:cNvSpPr txBox="1"/>
          <p:nvPr/>
        </p:nvSpPr>
        <p:spPr>
          <a:xfrm>
            <a:off x="1979712" y="218315"/>
            <a:ext cx="60163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150" dirty="0">
                <a:solidFill>
                  <a:srgbClr val="333A3D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2. </a:t>
            </a:r>
            <a:r>
              <a:rPr lang="ko-KR" altLang="en-US" sz="2800" spc="-150" dirty="0">
                <a:solidFill>
                  <a:srgbClr val="333A3D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역할 분담 및 진행 과정 </a:t>
            </a:r>
            <a:r>
              <a:rPr lang="en-US" altLang="ko-KR" sz="2800" spc="-150" dirty="0">
                <a:solidFill>
                  <a:srgbClr val="333A3D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– </a:t>
            </a:r>
            <a:r>
              <a:rPr lang="ko-KR" altLang="en-US" sz="2800" spc="-150" dirty="0">
                <a:solidFill>
                  <a:srgbClr val="333A3D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가구</a:t>
            </a:r>
            <a:r>
              <a:rPr lang="en-US" altLang="ko-KR" sz="2800" spc="-150" dirty="0">
                <a:solidFill>
                  <a:srgbClr val="333A3D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 3D</a:t>
            </a:r>
            <a:r>
              <a:rPr lang="ko-KR" altLang="en-US" sz="2800" spc="-150" dirty="0">
                <a:solidFill>
                  <a:srgbClr val="333A3D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모델링</a:t>
            </a:r>
          </a:p>
        </p:txBody>
      </p:sp>
    </p:spTree>
    <p:extLst>
      <p:ext uri="{BB962C8B-B14F-4D97-AF65-F5344CB8AC3E}">
        <p14:creationId xmlns:p14="http://schemas.microsoft.com/office/powerpoint/2010/main" val="28291965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4" t="50704" r="55884" b="37402"/>
          <a:stretch/>
        </p:blipFill>
        <p:spPr>
          <a:xfrm>
            <a:off x="323528" y="195486"/>
            <a:ext cx="1744482" cy="56950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79712" y="218315"/>
            <a:ext cx="11913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150" dirty="0">
                <a:solidFill>
                  <a:srgbClr val="333A3D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1. </a:t>
            </a:r>
            <a:r>
              <a:rPr lang="ko-KR" altLang="en-US" sz="2800" spc="-150" dirty="0">
                <a:solidFill>
                  <a:srgbClr val="333A3D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목차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11A9557-2A9B-4FC2-8252-153ECF04672E}"/>
              </a:ext>
            </a:extLst>
          </p:cNvPr>
          <p:cNvSpPr/>
          <p:nvPr/>
        </p:nvSpPr>
        <p:spPr>
          <a:xfrm>
            <a:off x="2017210" y="510435"/>
            <a:ext cx="4572000" cy="3605346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en-US" altLang="ko-KR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  <a:p>
            <a:pPr marL="457200" indent="-457200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sz="2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프로젝트 소개</a:t>
            </a:r>
            <a:endParaRPr lang="en-US" altLang="ko-KR" sz="25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  <a:p>
            <a:pPr marL="457200" indent="-457200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sz="2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역할 분담 및 진행 과정</a:t>
            </a:r>
            <a:endParaRPr lang="en-US" altLang="ko-KR" sz="25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  <a:p>
            <a:pPr marL="457200" indent="-457200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sz="2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최종 데모 시연</a:t>
            </a:r>
            <a:endParaRPr lang="en-US" altLang="ko-KR" sz="25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  <a:p>
            <a:pPr marL="457200" indent="-457200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2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Q&amp;A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A1C2678-F2CC-4146-8617-225BBE604D6F}"/>
              </a:ext>
            </a:extLst>
          </p:cNvPr>
          <p:cNvSpPr/>
          <p:nvPr/>
        </p:nvSpPr>
        <p:spPr>
          <a:xfrm>
            <a:off x="107504" y="4803999"/>
            <a:ext cx="1368152" cy="288032"/>
          </a:xfrm>
          <a:prstGeom prst="rect">
            <a:avLst/>
          </a:prstGeom>
          <a:solidFill>
            <a:srgbClr val="FFE8C4"/>
          </a:solidFill>
          <a:ln>
            <a:solidFill>
              <a:srgbClr val="FFE8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01739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4" t="50704" r="55884" b="37402"/>
          <a:stretch/>
        </p:blipFill>
        <p:spPr>
          <a:xfrm>
            <a:off x="323528" y="195486"/>
            <a:ext cx="1744482" cy="56950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95536" y="1131589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26F600E-8327-488D-86DB-36B5E912D1F3}"/>
              </a:ext>
            </a:extLst>
          </p:cNvPr>
          <p:cNvSpPr/>
          <p:nvPr/>
        </p:nvSpPr>
        <p:spPr>
          <a:xfrm>
            <a:off x="107504" y="4803999"/>
            <a:ext cx="1368152" cy="288032"/>
          </a:xfrm>
          <a:prstGeom prst="rect">
            <a:avLst/>
          </a:prstGeom>
          <a:solidFill>
            <a:srgbClr val="FFE8C4"/>
          </a:solidFill>
          <a:ln>
            <a:solidFill>
              <a:srgbClr val="FFE8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11076F1-3EE6-4DF8-A7E2-3402C6B7869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478" y="883649"/>
            <a:ext cx="2939738" cy="156671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A9A5CCD0-CF79-4467-89DB-57CD589B756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784" y="883649"/>
            <a:ext cx="2939738" cy="1566713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043124A6-05CB-40B5-A3D5-64ACB0118AF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1765" y="872373"/>
            <a:ext cx="3188667" cy="169937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5AC14B5-1842-4112-91D0-95FF7B7360C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470" y="2144519"/>
            <a:ext cx="3434466" cy="183037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1C6C3E4-B8CF-477D-BD58-6D811078BAC7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808" y="2106625"/>
            <a:ext cx="3505216" cy="197072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F672C8C-1ACA-4996-B550-D9C6B9A4813F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064" y="3637501"/>
            <a:ext cx="3995936" cy="224661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02C76F4-99D4-400D-842F-4F0B6B63C924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096" y="2067695"/>
            <a:ext cx="3022591" cy="1699378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3AE23AC0-0484-4CFC-92F6-24AA5FE83F00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928" y="3648786"/>
            <a:ext cx="4616248" cy="259537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6B1B0CA-DF71-493F-B190-94D72C7B6316}"/>
              </a:ext>
            </a:extLst>
          </p:cNvPr>
          <p:cNvSpPr txBox="1"/>
          <p:nvPr/>
        </p:nvSpPr>
        <p:spPr>
          <a:xfrm>
            <a:off x="1979712" y="218315"/>
            <a:ext cx="60163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150" dirty="0">
                <a:solidFill>
                  <a:srgbClr val="333A3D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2. </a:t>
            </a:r>
            <a:r>
              <a:rPr lang="ko-KR" altLang="en-US" sz="2800" spc="-150" dirty="0">
                <a:solidFill>
                  <a:srgbClr val="333A3D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역할 분담 및 진행 과정 </a:t>
            </a:r>
            <a:r>
              <a:rPr lang="en-US" altLang="ko-KR" sz="2800" spc="-150" dirty="0">
                <a:solidFill>
                  <a:srgbClr val="333A3D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– </a:t>
            </a:r>
            <a:r>
              <a:rPr lang="ko-KR" altLang="en-US" sz="2800" spc="-150" dirty="0">
                <a:solidFill>
                  <a:srgbClr val="333A3D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가구</a:t>
            </a:r>
            <a:r>
              <a:rPr lang="en-US" altLang="ko-KR" sz="2800" spc="-150" dirty="0">
                <a:solidFill>
                  <a:srgbClr val="333A3D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 3D</a:t>
            </a:r>
            <a:r>
              <a:rPr lang="ko-KR" altLang="en-US" sz="2800" spc="-150" dirty="0">
                <a:solidFill>
                  <a:srgbClr val="333A3D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모델링</a:t>
            </a:r>
          </a:p>
        </p:txBody>
      </p:sp>
    </p:spTree>
    <p:extLst>
      <p:ext uri="{BB962C8B-B14F-4D97-AF65-F5344CB8AC3E}">
        <p14:creationId xmlns:p14="http://schemas.microsoft.com/office/powerpoint/2010/main" val="11071208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4" t="50704" r="55884" b="37402"/>
          <a:stretch/>
        </p:blipFill>
        <p:spPr>
          <a:xfrm>
            <a:off x="323528" y="195486"/>
            <a:ext cx="1744482" cy="56950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95536" y="1131589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26F600E-8327-488D-86DB-36B5E912D1F3}"/>
              </a:ext>
            </a:extLst>
          </p:cNvPr>
          <p:cNvSpPr/>
          <p:nvPr/>
        </p:nvSpPr>
        <p:spPr>
          <a:xfrm>
            <a:off x="107504" y="4803999"/>
            <a:ext cx="1368152" cy="288032"/>
          </a:xfrm>
          <a:prstGeom prst="rect">
            <a:avLst/>
          </a:prstGeom>
          <a:solidFill>
            <a:srgbClr val="FFE8C4"/>
          </a:solidFill>
          <a:ln>
            <a:solidFill>
              <a:srgbClr val="FFE8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D930563-FB98-4BB9-BF80-73C70F88019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994205"/>
            <a:ext cx="3896430" cy="207657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6FC22E78-34A8-4652-BA8E-7F64EA0DA06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696" y="2839635"/>
            <a:ext cx="3434032" cy="207411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DB282266-B3BC-400B-B1AC-6908B75C398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0746" y="996491"/>
            <a:ext cx="3707018" cy="2074289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B078D5B5-FAD6-4751-8EF9-2BB09DE0735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8896" y="2552013"/>
            <a:ext cx="3346932" cy="236173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6297327-16D4-44DF-96F0-07AACAC6FAF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3198" y="1777920"/>
            <a:ext cx="2478451" cy="259405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576931F-1C41-4EBE-8BC2-6C626DA98B1A}"/>
              </a:ext>
            </a:extLst>
          </p:cNvPr>
          <p:cNvSpPr txBox="1"/>
          <p:nvPr/>
        </p:nvSpPr>
        <p:spPr>
          <a:xfrm>
            <a:off x="1979712" y="218315"/>
            <a:ext cx="60163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150" dirty="0">
                <a:solidFill>
                  <a:srgbClr val="333A3D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2. </a:t>
            </a:r>
            <a:r>
              <a:rPr lang="ko-KR" altLang="en-US" sz="2800" spc="-150" dirty="0">
                <a:solidFill>
                  <a:srgbClr val="333A3D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역할 분담 및 진행 과정 </a:t>
            </a:r>
            <a:r>
              <a:rPr lang="en-US" altLang="ko-KR" sz="2800" spc="-150" dirty="0">
                <a:solidFill>
                  <a:srgbClr val="333A3D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– </a:t>
            </a:r>
            <a:r>
              <a:rPr lang="ko-KR" altLang="en-US" sz="2800" spc="-150" dirty="0">
                <a:solidFill>
                  <a:srgbClr val="333A3D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가구</a:t>
            </a:r>
            <a:r>
              <a:rPr lang="en-US" altLang="ko-KR" sz="2800" spc="-150" dirty="0">
                <a:solidFill>
                  <a:srgbClr val="333A3D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 3D</a:t>
            </a:r>
            <a:r>
              <a:rPr lang="ko-KR" altLang="en-US" sz="2800" spc="-150" dirty="0">
                <a:solidFill>
                  <a:srgbClr val="333A3D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모델링</a:t>
            </a:r>
          </a:p>
        </p:txBody>
      </p:sp>
    </p:spTree>
    <p:extLst>
      <p:ext uri="{BB962C8B-B14F-4D97-AF65-F5344CB8AC3E}">
        <p14:creationId xmlns:p14="http://schemas.microsoft.com/office/powerpoint/2010/main" val="26327469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4" t="50704" r="55884" b="37402"/>
          <a:stretch/>
        </p:blipFill>
        <p:spPr>
          <a:xfrm>
            <a:off x="323528" y="195486"/>
            <a:ext cx="1744482" cy="56950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95536" y="1131589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26F600E-8327-488D-86DB-36B5E912D1F3}"/>
              </a:ext>
            </a:extLst>
          </p:cNvPr>
          <p:cNvSpPr/>
          <p:nvPr/>
        </p:nvSpPr>
        <p:spPr>
          <a:xfrm>
            <a:off x="107504" y="4803999"/>
            <a:ext cx="1368152" cy="288032"/>
          </a:xfrm>
          <a:prstGeom prst="rect">
            <a:avLst/>
          </a:prstGeom>
          <a:solidFill>
            <a:srgbClr val="FFE8C4"/>
          </a:solidFill>
          <a:ln>
            <a:solidFill>
              <a:srgbClr val="FFE8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576931F-1C41-4EBE-8BC2-6C626DA98B1A}"/>
              </a:ext>
            </a:extLst>
          </p:cNvPr>
          <p:cNvSpPr txBox="1"/>
          <p:nvPr/>
        </p:nvSpPr>
        <p:spPr>
          <a:xfrm>
            <a:off x="1979712" y="218315"/>
            <a:ext cx="55258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150" dirty="0">
                <a:solidFill>
                  <a:srgbClr val="333A3D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2. </a:t>
            </a:r>
            <a:r>
              <a:rPr lang="ko-KR" altLang="en-US" sz="2800" spc="-150" dirty="0">
                <a:solidFill>
                  <a:srgbClr val="333A3D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역할 분담 및 진행 과정 </a:t>
            </a:r>
            <a:r>
              <a:rPr lang="en-US" altLang="ko-KR" sz="2800" spc="-150" dirty="0">
                <a:solidFill>
                  <a:srgbClr val="333A3D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– AR RULER</a:t>
            </a:r>
            <a:endParaRPr lang="ko-KR" altLang="en-US" sz="2800" spc="-150" dirty="0">
              <a:solidFill>
                <a:srgbClr val="333A3D"/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82A5E73-00AF-4D6B-B479-9F24DF3A9F1C}"/>
              </a:ext>
            </a:extLst>
          </p:cNvPr>
          <p:cNvSpPr txBox="1"/>
          <p:nvPr/>
        </p:nvSpPr>
        <p:spPr>
          <a:xfrm>
            <a:off x="672632" y="1131589"/>
            <a:ext cx="8218008" cy="1400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7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Google </a:t>
            </a:r>
            <a:r>
              <a:rPr lang="en-US" altLang="ko-KR" sz="1700" dirty="0" err="1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ARCore</a:t>
            </a:r>
            <a:r>
              <a:rPr lang="en-US" altLang="ko-KR" sz="17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 </a:t>
            </a:r>
            <a:r>
              <a:rPr lang="ko-KR" altLang="en-US" sz="17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사용</a:t>
            </a:r>
            <a:endParaRPr lang="en-US" altLang="ko-KR" sz="1700" dirty="0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700" dirty="0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7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시작점과 도착점을 지정하면 공간의 수치를 텍스트로 출력</a:t>
            </a:r>
            <a:endParaRPr lang="en-US" altLang="ko-KR" sz="1700" dirty="0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  <a:p>
            <a:endParaRPr lang="ko-KR" altLang="en-US" sz="1700" dirty="0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  <a:p>
            <a:endParaRPr lang="ko-KR" altLang="en-US" sz="1700" dirty="0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5C992D6-B737-4F35-8E48-E23B86B3610E}"/>
              </a:ext>
            </a:extLst>
          </p:cNvPr>
          <p:cNvSpPr/>
          <p:nvPr/>
        </p:nvSpPr>
        <p:spPr>
          <a:xfrm>
            <a:off x="487901" y="999023"/>
            <a:ext cx="8218008" cy="1140679"/>
          </a:xfrm>
          <a:prstGeom prst="rect">
            <a:avLst/>
          </a:prstGeom>
          <a:noFill/>
          <a:ln w="3175">
            <a:solidFill>
              <a:srgbClr val="3B596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내용 개체 틀 6">
            <a:extLst>
              <a:ext uri="{FF2B5EF4-FFF2-40B4-BE49-F238E27FC236}">
                <a16:creationId xmlns:a16="http://schemas.microsoft.com/office/drawing/2014/main" id="{DEAF1F35-7C8C-48F3-AE9D-0D62DA378AA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938" y="2234107"/>
            <a:ext cx="2124235" cy="278480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9146A243-3E3D-4381-81F3-0B6E09545C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989156" y="1161551"/>
            <a:ext cx="2689066" cy="4883861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6606E0D9-3610-48D7-A6D5-5012E22A7CBF}"/>
              </a:ext>
            </a:extLst>
          </p:cNvPr>
          <p:cNvSpPr/>
          <p:nvPr/>
        </p:nvSpPr>
        <p:spPr>
          <a:xfrm>
            <a:off x="4932040" y="3939902"/>
            <a:ext cx="3456384" cy="36000"/>
          </a:xfrm>
          <a:prstGeom prst="rect">
            <a:avLst/>
          </a:prstGeom>
          <a:solidFill>
            <a:srgbClr val="FF0000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24594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4" t="50704" r="55884" b="37402"/>
          <a:stretch/>
        </p:blipFill>
        <p:spPr>
          <a:xfrm>
            <a:off x="323528" y="195486"/>
            <a:ext cx="1744482" cy="56950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79712" y="218315"/>
            <a:ext cx="64331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150" dirty="0">
                <a:solidFill>
                  <a:srgbClr val="333A3D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2. </a:t>
            </a:r>
            <a:r>
              <a:rPr lang="ko-KR" altLang="en-US" sz="2800" spc="-150" dirty="0">
                <a:solidFill>
                  <a:srgbClr val="333A3D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역할 분담 및 진행 과정 </a:t>
            </a:r>
            <a:r>
              <a:rPr lang="en-US" altLang="ko-KR" sz="2800" spc="-150" dirty="0">
                <a:solidFill>
                  <a:srgbClr val="333A3D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– </a:t>
            </a:r>
            <a:r>
              <a:rPr lang="ko-KR" altLang="en-US" sz="2800" spc="-150" dirty="0">
                <a:solidFill>
                  <a:srgbClr val="333A3D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가구목록불러오기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AA7643D-A08A-448B-95C6-2A3CA1F05029}"/>
              </a:ext>
            </a:extLst>
          </p:cNvPr>
          <p:cNvSpPr/>
          <p:nvPr/>
        </p:nvSpPr>
        <p:spPr>
          <a:xfrm>
            <a:off x="107504" y="4803999"/>
            <a:ext cx="1368152" cy="288032"/>
          </a:xfrm>
          <a:prstGeom prst="rect">
            <a:avLst/>
          </a:prstGeom>
          <a:solidFill>
            <a:srgbClr val="FFE8C4"/>
          </a:solidFill>
          <a:ln>
            <a:solidFill>
              <a:srgbClr val="FFE8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95536" y="1131589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A51454-6BD4-41DA-AB8A-A442802980EE}"/>
              </a:ext>
            </a:extLst>
          </p:cNvPr>
          <p:cNvSpPr txBox="1"/>
          <p:nvPr/>
        </p:nvSpPr>
        <p:spPr>
          <a:xfrm>
            <a:off x="467544" y="888707"/>
            <a:ext cx="8218008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700" dirty="0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9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Unity </a:t>
            </a:r>
            <a:r>
              <a:rPr lang="ko-KR" altLang="en-US" sz="19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와  </a:t>
            </a:r>
            <a:r>
              <a:rPr lang="en-US" altLang="ko-KR" sz="19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MYSQL</a:t>
            </a:r>
            <a:r>
              <a:rPr lang="ko-KR" altLang="en-US" sz="19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연동을 위하여 </a:t>
            </a:r>
            <a:r>
              <a:rPr lang="en-US" altLang="ko-KR" sz="19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AWS</a:t>
            </a:r>
            <a:r>
              <a:rPr lang="ko-KR" altLang="en-US" sz="19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의 </a:t>
            </a:r>
            <a:r>
              <a:rPr lang="en-US" altLang="ko-KR" sz="19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PHPMYADMIN</a:t>
            </a:r>
            <a:r>
              <a:rPr lang="ko-KR" altLang="en-US" sz="19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사용</a:t>
            </a:r>
            <a:r>
              <a:rPr lang="en-US" altLang="ko-KR" sz="19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	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700" dirty="0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  <a:p>
            <a:endParaRPr lang="en-US" altLang="ko-KR" dirty="0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  <a:p>
            <a:endParaRPr lang="ko-KR" altLang="en-US" dirty="0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467544" y="1707655"/>
            <a:ext cx="8218008" cy="3024335"/>
          </a:xfrm>
          <a:prstGeom prst="rect">
            <a:avLst/>
          </a:prstGeom>
          <a:noFill/>
          <a:ln w="3175">
            <a:solidFill>
              <a:srgbClr val="3B596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F4B340C-8679-4689-B40B-E70F2F5D99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2714" y="1764497"/>
            <a:ext cx="3251840" cy="282618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3EFDF25-43B7-4ADD-A350-57ACE93A156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63" t="11278" r="19288" b="5385"/>
          <a:stretch/>
        </p:blipFill>
        <p:spPr>
          <a:xfrm>
            <a:off x="981517" y="1779496"/>
            <a:ext cx="3473162" cy="2811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3722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4" t="50704" r="55884" b="37402"/>
          <a:stretch/>
        </p:blipFill>
        <p:spPr>
          <a:xfrm>
            <a:off x="323528" y="195486"/>
            <a:ext cx="1744482" cy="56950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79712" y="218315"/>
            <a:ext cx="64331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150" dirty="0">
                <a:solidFill>
                  <a:srgbClr val="333A3D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2. </a:t>
            </a:r>
            <a:r>
              <a:rPr lang="ko-KR" altLang="en-US" sz="2800" spc="-150" dirty="0">
                <a:solidFill>
                  <a:srgbClr val="333A3D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역할 분담 및 진행 과정 </a:t>
            </a:r>
            <a:r>
              <a:rPr lang="en-US" altLang="ko-KR" sz="2800" spc="-150" dirty="0">
                <a:solidFill>
                  <a:srgbClr val="333A3D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– </a:t>
            </a:r>
            <a:r>
              <a:rPr lang="ko-KR" altLang="en-US" sz="2800" spc="-150" dirty="0">
                <a:solidFill>
                  <a:srgbClr val="333A3D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가구목록불러오기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AA7643D-A08A-448B-95C6-2A3CA1F05029}"/>
              </a:ext>
            </a:extLst>
          </p:cNvPr>
          <p:cNvSpPr/>
          <p:nvPr/>
        </p:nvSpPr>
        <p:spPr>
          <a:xfrm>
            <a:off x="107504" y="4803999"/>
            <a:ext cx="1368152" cy="288032"/>
          </a:xfrm>
          <a:prstGeom prst="rect">
            <a:avLst/>
          </a:prstGeom>
          <a:solidFill>
            <a:srgbClr val="FFE8C4"/>
          </a:solidFill>
          <a:ln>
            <a:solidFill>
              <a:srgbClr val="FFE8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95536" y="1131589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A51454-6BD4-41DA-AB8A-A442802980EE}"/>
              </a:ext>
            </a:extLst>
          </p:cNvPr>
          <p:cNvSpPr txBox="1"/>
          <p:nvPr/>
        </p:nvSpPr>
        <p:spPr>
          <a:xfrm>
            <a:off x="672632" y="1131589"/>
            <a:ext cx="8218008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7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로그인기능 구현</a:t>
            </a:r>
          </a:p>
          <a:p>
            <a:endParaRPr lang="ko-KR" altLang="en-US" sz="1700" dirty="0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7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수치에 맞는 가구 목록 불러오기</a:t>
            </a:r>
          </a:p>
          <a:p>
            <a:endParaRPr lang="ko-KR" altLang="en-US" sz="1700" dirty="0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7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색상추천조합 가구 </a:t>
            </a:r>
            <a:r>
              <a:rPr lang="en-US" altLang="ko-KR" sz="17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DB</a:t>
            </a:r>
            <a:r>
              <a:rPr lang="ko-KR" altLang="en-US" sz="17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저장 및 추천색상에 맞는 가구목록 불러오기 </a:t>
            </a:r>
          </a:p>
          <a:p>
            <a:endParaRPr lang="ko-KR" altLang="en-US" sz="1700" dirty="0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487901" y="999023"/>
            <a:ext cx="8218008" cy="1752930"/>
          </a:xfrm>
          <a:prstGeom prst="rect">
            <a:avLst/>
          </a:prstGeom>
          <a:noFill/>
          <a:ln w="3175">
            <a:solidFill>
              <a:srgbClr val="3B596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102C4C2-CFEB-4821-83CB-25F93F974F0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0"/>
          <a:stretch/>
        </p:blipFill>
        <p:spPr>
          <a:xfrm>
            <a:off x="44592" y="2884519"/>
            <a:ext cx="3820876" cy="221958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AA83999-DC73-49EF-ABB9-1E2CC9E258B9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5"/>
          <a:stretch/>
        </p:blipFill>
        <p:spPr>
          <a:xfrm>
            <a:off x="3563888" y="2972760"/>
            <a:ext cx="3396604" cy="202522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E04B455-03C8-441F-A83E-3F2B67D6B6CE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74" t="3538" r="3210" b="-3538"/>
          <a:stretch/>
        </p:blipFill>
        <p:spPr>
          <a:xfrm>
            <a:off x="6847352" y="3099932"/>
            <a:ext cx="2252056" cy="202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5996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4" t="50704" r="55884" b="37402"/>
          <a:stretch/>
        </p:blipFill>
        <p:spPr>
          <a:xfrm>
            <a:off x="323528" y="195486"/>
            <a:ext cx="1744482" cy="56950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79712" y="218315"/>
            <a:ext cx="72314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150" dirty="0">
                <a:solidFill>
                  <a:srgbClr val="333A3D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2. </a:t>
            </a:r>
            <a:r>
              <a:rPr lang="ko-KR" altLang="en-US" sz="2800" spc="-150" dirty="0">
                <a:solidFill>
                  <a:srgbClr val="333A3D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역할 분담 및 진행 과정 </a:t>
            </a:r>
            <a:r>
              <a:rPr lang="en-US" altLang="ko-KR" sz="2800" spc="-150" dirty="0">
                <a:solidFill>
                  <a:srgbClr val="333A3D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– </a:t>
            </a:r>
            <a:r>
              <a:rPr lang="ko-KR" altLang="en-US" sz="2800" spc="-150" dirty="0" err="1">
                <a:solidFill>
                  <a:srgbClr val="333A3D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가구목록불러오기</a:t>
            </a:r>
            <a:r>
              <a:rPr lang="en-US" altLang="ko-KR" sz="2800" spc="-150" dirty="0">
                <a:solidFill>
                  <a:srgbClr val="333A3D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(GUI)</a:t>
            </a:r>
            <a:endParaRPr lang="ko-KR" altLang="en-US" sz="2800" spc="-150" dirty="0">
              <a:solidFill>
                <a:srgbClr val="333A3D"/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AA7643D-A08A-448B-95C6-2A3CA1F05029}"/>
              </a:ext>
            </a:extLst>
          </p:cNvPr>
          <p:cNvSpPr/>
          <p:nvPr/>
        </p:nvSpPr>
        <p:spPr>
          <a:xfrm>
            <a:off x="107504" y="4803999"/>
            <a:ext cx="1368152" cy="288032"/>
          </a:xfrm>
          <a:prstGeom prst="rect">
            <a:avLst/>
          </a:prstGeom>
          <a:solidFill>
            <a:srgbClr val="FFE8C4"/>
          </a:solidFill>
          <a:ln>
            <a:solidFill>
              <a:srgbClr val="FFE8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95536" y="1131589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D9F8F73-1A70-496F-B385-5452BCE57C5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1057291"/>
            <a:ext cx="2247699" cy="386789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4928305-BD54-453C-8BA6-438B4F380B7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128" y="1057291"/>
            <a:ext cx="2351210" cy="3867894"/>
          </a:xfrm>
          <a:prstGeom prst="rect">
            <a:avLst/>
          </a:prstGeom>
        </p:spPr>
      </p:pic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09FF205A-897F-41D9-9774-7F5A221E2921}"/>
              </a:ext>
            </a:extLst>
          </p:cNvPr>
          <p:cNvSpPr/>
          <p:nvPr/>
        </p:nvSpPr>
        <p:spPr>
          <a:xfrm>
            <a:off x="4075669" y="2643758"/>
            <a:ext cx="1224136" cy="432048"/>
          </a:xfrm>
          <a:prstGeom prst="rightArrow">
            <a:avLst/>
          </a:prstGeom>
          <a:solidFill>
            <a:srgbClr val="3B5961"/>
          </a:solidFill>
          <a:ln>
            <a:solidFill>
              <a:srgbClr val="3B59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27158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4" t="50704" r="55884" b="37402"/>
          <a:stretch/>
        </p:blipFill>
        <p:spPr>
          <a:xfrm>
            <a:off x="323528" y="195486"/>
            <a:ext cx="1744482" cy="56950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95536" y="1131589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5412B71-EE50-491B-B5BA-A864C6A75742}"/>
              </a:ext>
            </a:extLst>
          </p:cNvPr>
          <p:cNvSpPr/>
          <p:nvPr/>
        </p:nvSpPr>
        <p:spPr>
          <a:xfrm>
            <a:off x="107504" y="4803999"/>
            <a:ext cx="1368152" cy="288032"/>
          </a:xfrm>
          <a:prstGeom prst="rect">
            <a:avLst/>
          </a:prstGeom>
          <a:solidFill>
            <a:srgbClr val="FFE8C4"/>
          </a:solidFill>
          <a:ln>
            <a:solidFill>
              <a:srgbClr val="FFE8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FB9797-08CE-445A-8DB2-E0FF7C764294}"/>
              </a:ext>
            </a:extLst>
          </p:cNvPr>
          <p:cNvSpPr txBox="1"/>
          <p:nvPr/>
        </p:nvSpPr>
        <p:spPr>
          <a:xfrm>
            <a:off x="1979712" y="218315"/>
            <a:ext cx="62074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spc="-150" dirty="0">
                <a:solidFill>
                  <a:srgbClr val="333A3D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2.  </a:t>
            </a:r>
            <a:r>
              <a:rPr lang="ko-KR" altLang="en-US" sz="2800" spc="-150" dirty="0">
                <a:solidFill>
                  <a:srgbClr val="333A3D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역할 분담 및 진행 과정 </a:t>
            </a:r>
            <a:r>
              <a:rPr lang="en-US" altLang="ko-KR" sz="2800" spc="-150" dirty="0">
                <a:solidFill>
                  <a:srgbClr val="333A3D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– DB </a:t>
            </a:r>
            <a:r>
              <a:rPr lang="ko-KR" altLang="en-US" sz="2800" spc="-150" dirty="0">
                <a:solidFill>
                  <a:srgbClr val="333A3D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완료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EBAC75A-5E13-4A76-8B50-5F32BC9612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706" y="787819"/>
            <a:ext cx="7344454" cy="4074096"/>
          </a:xfrm>
          <a:prstGeom prst="rect">
            <a:avLst/>
          </a:prstGeom>
        </p:spPr>
      </p:pic>
      <p:sp>
        <p:nvSpPr>
          <p:cNvPr id="10" name="직사각형 16">
            <a:extLst>
              <a:ext uri="{FF2B5EF4-FFF2-40B4-BE49-F238E27FC236}">
                <a16:creationId xmlns:a16="http://schemas.microsoft.com/office/drawing/2014/main" id="{B70D5800-9CC8-43CD-8D18-2651E8FD9433}"/>
              </a:ext>
            </a:extLst>
          </p:cNvPr>
          <p:cNvSpPr/>
          <p:nvPr/>
        </p:nvSpPr>
        <p:spPr>
          <a:xfrm>
            <a:off x="2483768" y="1131589"/>
            <a:ext cx="720080" cy="423665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75465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4" t="50704" r="55884" b="37402"/>
          <a:stretch/>
        </p:blipFill>
        <p:spPr>
          <a:xfrm>
            <a:off x="323528" y="195486"/>
            <a:ext cx="1744482" cy="56950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95536" y="1131589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5412B71-EE50-491B-B5BA-A864C6A75742}"/>
              </a:ext>
            </a:extLst>
          </p:cNvPr>
          <p:cNvSpPr/>
          <p:nvPr/>
        </p:nvSpPr>
        <p:spPr>
          <a:xfrm>
            <a:off x="107504" y="4803999"/>
            <a:ext cx="1368152" cy="288032"/>
          </a:xfrm>
          <a:prstGeom prst="rect">
            <a:avLst/>
          </a:prstGeom>
          <a:solidFill>
            <a:srgbClr val="FFE8C4"/>
          </a:solidFill>
          <a:ln>
            <a:solidFill>
              <a:srgbClr val="FFE8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746748-09BF-4E0A-9E31-1875DDED75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114" y="787819"/>
            <a:ext cx="3981450" cy="417706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B7DC07A-BFFD-4582-BE57-CCD70A927F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5227" y="796953"/>
            <a:ext cx="3590925" cy="42005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EE6C79A-75B5-42CE-9A29-D89F7E1499A5}"/>
              </a:ext>
            </a:extLst>
          </p:cNvPr>
          <p:cNvSpPr txBox="1"/>
          <p:nvPr/>
        </p:nvSpPr>
        <p:spPr>
          <a:xfrm>
            <a:off x="1979712" y="218315"/>
            <a:ext cx="62074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spc="-150" dirty="0">
                <a:solidFill>
                  <a:srgbClr val="333A3D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2.  </a:t>
            </a:r>
            <a:r>
              <a:rPr lang="ko-KR" altLang="en-US" sz="2800" spc="-150" dirty="0">
                <a:solidFill>
                  <a:srgbClr val="333A3D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역할 분담 및 진행 과정 </a:t>
            </a:r>
            <a:r>
              <a:rPr lang="en-US" altLang="ko-KR" sz="2800" spc="-150" dirty="0">
                <a:solidFill>
                  <a:srgbClr val="333A3D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– DB </a:t>
            </a:r>
            <a:r>
              <a:rPr lang="ko-KR" altLang="en-US" sz="2800" spc="-150" dirty="0">
                <a:solidFill>
                  <a:srgbClr val="333A3D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완료</a:t>
            </a:r>
          </a:p>
        </p:txBody>
      </p:sp>
    </p:spTree>
    <p:extLst>
      <p:ext uri="{BB962C8B-B14F-4D97-AF65-F5344CB8AC3E}">
        <p14:creationId xmlns:p14="http://schemas.microsoft.com/office/powerpoint/2010/main" val="31464978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4" t="50704" r="55884" b="37402"/>
          <a:stretch/>
        </p:blipFill>
        <p:spPr>
          <a:xfrm>
            <a:off x="323528" y="195486"/>
            <a:ext cx="1744482" cy="56950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95536" y="1131589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5412B71-EE50-491B-B5BA-A864C6A75742}"/>
              </a:ext>
            </a:extLst>
          </p:cNvPr>
          <p:cNvSpPr/>
          <p:nvPr/>
        </p:nvSpPr>
        <p:spPr>
          <a:xfrm>
            <a:off x="107504" y="4803999"/>
            <a:ext cx="1368152" cy="288032"/>
          </a:xfrm>
          <a:prstGeom prst="rect">
            <a:avLst/>
          </a:prstGeom>
          <a:solidFill>
            <a:srgbClr val="FFE8C4"/>
          </a:solidFill>
          <a:ln>
            <a:solidFill>
              <a:srgbClr val="FFE8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E6127A9-1FB4-4B2C-A970-31885588FEB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88" t="14417" b="6601"/>
          <a:stretch/>
        </p:blipFill>
        <p:spPr>
          <a:xfrm>
            <a:off x="1020848" y="887842"/>
            <a:ext cx="7380312" cy="406246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8D4732D-05A7-4B2C-B45E-2E3BA852B11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73" t="11606" r="38792" b="9410"/>
          <a:stretch/>
        </p:blipFill>
        <p:spPr>
          <a:xfrm>
            <a:off x="4748716" y="864387"/>
            <a:ext cx="3780928" cy="406246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58EC272-C3C8-4C16-B74A-35595C258609}"/>
              </a:ext>
            </a:extLst>
          </p:cNvPr>
          <p:cNvSpPr txBox="1"/>
          <p:nvPr/>
        </p:nvSpPr>
        <p:spPr>
          <a:xfrm>
            <a:off x="1979712" y="218315"/>
            <a:ext cx="62074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spc="-150" dirty="0">
                <a:solidFill>
                  <a:srgbClr val="333A3D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2.  </a:t>
            </a:r>
            <a:r>
              <a:rPr lang="ko-KR" altLang="en-US" sz="2800" spc="-150" dirty="0">
                <a:solidFill>
                  <a:srgbClr val="333A3D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역할 분담 및 진행 과정 </a:t>
            </a:r>
            <a:r>
              <a:rPr lang="en-US" altLang="ko-KR" sz="2800" spc="-150" dirty="0">
                <a:solidFill>
                  <a:srgbClr val="333A3D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– DB </a:t>
            </a:r>
            <a:r>
              <a:rPr lang="ko-KR" altLang="en-US" sz="2800" spc="-150" dirty="0">
                <a:solidFill>
                  <a:srgbClr val="333A3D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완료</a:t>
            </a:r>
          </a:p>
        </p:txBody>
      </p:sp>
    </p:spTree>
    <p:extLst>
      <p:ext uri="{BB962C8B-B14F-4D97-AF65-F5344CB8AC3E}">
        <p14:creationId xmlns:p14="http://schemas.microsoft.com/office/powerpoint/2010/main" val="34195692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323528" y="176322"/>
            <a:ext cx="9925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>
                <a:solidFill>
                  <a:srgbClr val="333A3D"/>
                </a:solidFill>
                <a:latin typeface="KT&amp;G 상상제목 B" pitchFamily="2" charset="-127"/>
                <a:ea typeface="KT&amp;G 상상제목 B" pitchFamily="2" charset="-127"/>
              </a:rPr>
              <a:t>소제목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1452383" y="1055360"/>
            <a:ext cx="7056784" cy="1318654"/>
          </a:xfrm>
          <a:prstGeom prst="rect">
            <a:avLst/>
          </a:prstGeom>
          <a:solidFill>
            <a:srgbClr val="E5D5AB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 </a:t>
            </a:r>
            <a:r>
              <a:rPr lang="ko-KR" altLang="en-US" sz="3200" b="1" dirty="0" err="1">
                <a:solidFill>
                  <a:srgbClr val="3B5961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찜하기</a:t>
            </a:r>
            <a:r>
              <a:rPr lang="ko-KR" altLang="en-US" sz="3200" b="1" dirty="0">
                <a:solidFill>
                  <a:srgbClr val="3B5961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 추가기능 </a:t>
            </a:r>
            <a:endParaRPr lang="ko-KR" altLang="en-US" b="1" dirty="0">
              <a:solidFill>
                <a:srgbClr val="3B5961"/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grpSp>
        <p:nvGrpSpPr>
          <p:cNvPr id="29" name="그룹 28"/>
          <p:cNvGrpSpPr/>
          <p:nvPr/>
        </p:nvGrpSpPr>
        <p:grpSpPr>
          <a:xfrm>
            <a:off x="623197" y="2983458"/>
            <a:ext cx="7969615" cy="1807669"/>
            <a:chOff x="634833" y="843558"/>
            <a:chExt cx="7969615" cy="1318654"/>
          </a:xfrm>
        </p:grpSpPr>
        <p:sp>
          <p:nvSpPr>
            <p:cNvPr id="30" name="직사각형 29"/>
            <p:cNvSpPr/>
            <p:nvPr/>
          </p:nvSpPr>
          <p:spPr>
            <a:xfrm>
              <a:off x="1547664" y="843558"/>
              <a:ext cx="7056784" cy="1318654"/>
            </a:xfrm>
            <a:prstGeom prst="rect">
              <a:avLst/>
            </a:prstGeom>
            <a:solidFill>
              <a:srgbClr val="E5D5AB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1" name="직선 연결선 30"/>
            <p:cNvCxnSpPr/>
            <p:nvPr/>
          </p:nvCxnSpPr>
          <p:spPr>
            <a:xfrm>
              <a:off x="634833" y="1003896"/>
              <a:ext cx="1089381" cy="0"/>
            </a:xfrm>
            <a:prstGeom prst="line">
              <a:avLst/>
            </a:prstGeom>
            <a:ln>
              <a:solidFill>
                <a:srgbClr val="3B596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타원 31"/>
            <p:cNvSpPr/>
            <p:nvPr/>
          </p:nvSpPr>
          <p:spPr>
            <a:xfrm>
              <a:off x="1660346" y="958604"/>
              <a:ext cx="90584" cy="90584"/>
            </a:xfrm>
            <a:prstGeom prst="ellipse">
              <a:avLst/>
            </a:prstGeom>
            <a:solidFill>
              <a:srgbClr val="3B59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1762427" y="2983458"/>
            <a:ext cx="570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50" dirty="0">
                <a:solidFill>
                  <a:srgbClr val="3B5961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완료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762427" y="3610798"/>
            <a:ext cx="67684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spc="-150" dirty="0">
                <a:solidFill>
                  <a:srgbClr val="3B5961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찜하기 추가 </a:t>
            </a:r>
            <a:r>
              <a:rPr lang="en-US" altLang="ko-KR" sz="4000" spc="-150" dirty="0">
                <a:solidFill>
                  <a:srgbClr val="3B5961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&amp; </a:t>
            </a:r>
            <a:r>
              <a:rPr lang="ko-KR" altLang="en-US" sz="4000" spc="-150" dirty="0">
                <a:solidFill>
                  <a:srgbClr val="3B5961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삭제</a:t>
            </a:r>
            <a:endParaRPr lang="en-US" altLang="ko-KR" sz="4000" spc="-150" dirty="0">
              <a:solidFill>
                <a:srgbClr val="3B5961"/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32BBFD74-7A72-4923-A4E8-F1204ACA03C4}"/>
              </a:ext>
            </a:extLst>
          </p:cNvPr>
          <p:cNvSpPr/>
          <p:nvPr/>
        </p:nvSpPr>
        <p:spPr>
          <a:xfrm>
            <a:off x="107504" y="4803999"/>
            <a:ext cx="1368152" cy="288032"/>
          </a:xfrm>
          <a:prstGeom prst="rect">
            <a:avLst/>
          </a:prstGeom>
          <a:solidFill>
            <a:srgbClr val="FFE8C4"/>
          </a:solidFill>
          <a:ln>
            <a:solidFill>
              <a:srgbClr val="FFE8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099"/>
          <a:stretch/>
        </p:blipFill>
        <p:spPr>
          <a:xfrm>
            <a:off x="37760" y="30212"/>
            <a:ext cx="1210235" cy="3693666"/>
          </a:xfrm>
          <a:prstGeom prst="rect">
            <a:avLst/>
          </a:prstGeom>
        </p:spPr>
      </p:pic>
      <p:sp>
        <p:nvSpPr>
          <p:cNvPr id="15" name="이등변 삼각형 14"/>
          <p:cNvSpPr/>
          <p:nvPr/>
        </p:nvSpPr>
        <p:spPr>
          <a:xfrm flipV="1">
            <a:off x="227153" y="3614864"/>
            <a:ext cx="792088" cy="792088"/>
          </a:xfrm>
          <a:prstGeom prst="triangle">
            <a:avLst/>
          </a:prstGeom>
          <a:solidFill>
            <a:srgbClr val="3B59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0AA9AE9-16AE-4EA9-870E-ABE4EA6C4C91}"/>
              </a:ext>
            </a:extLst>
          </p:cNvPr>
          <p:cNvSpPr txBox="1"/>
          <p:nvPr/>
        </p:nvSpPr>
        <p:spPr>
          <a:xfrm>
            <a:off x="1979712" y="218315"/>
            <a:ext cx="55996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150" dirty="0">
                <a:solidFill>
                  <a:srgbClr val="333A3D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2. </a:t>
            </a:r>
            <a:r>
              <a:rPr lang="ko-KR" altLang="en-US" sz="2800" spc="-150" dirty="0">
                <a:solidFill>
                  <a:srgbClr val="333A3D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역할 분담 및 진행 과정 </a:t>
            </a:r>
            <a:r>
              <a:rPr lang="en-US" altLang="ko-KR" sz="2800" spc="-150" dirty="0">
                <a:solidFill>
                  <a:srgbClr val="333A3D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– </a:t>
            </a:r>
            <a:r>
              <a:rPr lang="ko-KR" altLang="en-US" sz="2800" spc="-150" dirty="0" err="1">
                <a:solidFill>
                  <a:srgbClr val="333A3D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찜하기</a:t>
            </a:r>
            <a:r>
              <a:rPr lang="ko-KR" altLang="en-US" sz="2800" spc="-150" dirty="0">
                <a:solidFill>
                  <a:srgbClr val="333A3D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 기능</a:t>
            </a:r>
          </a:p>
        </p:txBody>
      </p:sp>
    </p:spTree>
    <p:extLst>
      <p:ext uri="{BB962C8B-B14F-4D97-AF65-F5344CB8AC3E}">
        <p14:creationId xmlns:p14="http://schemas.microsoft.com/office/powerpoint/2010/main" val="796009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4" t="50704" r="55884" b="37402"/>
          <a:stretch/>
        </p:blipFill>
        <p:spPr>
          <a:xfrm>
            <a:off x="683568" y="1443432"/>
            <a:ext cx="7992888" cy="151216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968196" y="682422"/>
            <a:ext cx="369203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spc="-150" dirty="0">
                <a:solidFill>
                  <a:srgbClr val="333A3D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1.</a:t>
            </a:r>
            <a:r>
              <a:rPr lang="ko-KR" altLang="en-US" sz="4000" spc="-150" dirty="0">
                <a:solidFill>
                  <a:srgbClr val="333A3D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 </a:t>
            </a:r>
            <a:r>
              <a:rPr lang="ko-KR" altLang="en-US" sz="4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프로젝트 소개  </a:t>
            </a:r>
            <a:endParaRPr lang="ko-KR" altLang="en-US" sz="2800" spc="-150" dirty="0">
              <a:solidFill>
                <a:schemeClr val="tx1">
                  <a:lumMod val="95000"/>
                  <a:lumOff val="5000"/>
                </a:schemeClr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AA3E2CF-1111-4F15-AA9D-897E7E169FF2}"/>
              </a:ext>
            </a:extLst>
          </p:cNvPr>
          <p:cNvSpPr/>
          <p:nvPr/>
        </p:nvSpPr>
        <p:spPr>
          <a:xfrm>
            <a:off x="107504" y="4803999"/>
            <a:ext cx="1368152" cy="288032"/>
          </a:xfrm>
          <a:prstGeom prst="rect">
            <a:avLst/>
          </a:prstGeom>
          <a:solidFill>
            <a:srgbClr val="FFE8C4"/>
          </a:solidFill>
          <a:ln>
            <a:solidFill>
              <a:srgbClr val="FFE8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49523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35412B71-EE50-491B-B5BA-A864C6A75742}"/>
              </a:ext>
            </a:extLst>
          </p:cNvPr>
          <p:cNvSpPr/>
          <p:nvPr/>
        </p:nvSpPr>
        <p:spPr>
          <a:xfrm>
            <a:off x="107504" y="4803999"/>
            <a:ext cx="1368152" cy="288032"/>
          </a:xfrm>
          <a:prstGeom prst="rect">
            <a:avLst/>
          </a:prstGeom>
          <a:solidFill>
            <a:srgbClr val="FFE8C4"/>
          </a:solidFill>
          <a:ln>
            <a:solidFill>
              <a:srgbClr val="FFE8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292F9F2-5ED5-4438-814B-F620BE2E00E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13" t="3124" r="20360" b="5369"/>
          <a:stretch/>
        </p:blipFill>
        <p:spPr>
          <a:xfrm>
            <a:off x="755576" y="849931"/>
            <a:ext cx="7529720" cy="412170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4" t="50704" r="55884" b="37402"/>
          <a:stretch/>
        </p:blipFill>
        <p:spPr>
          <a:xfrm>
            <a:off x="323528" y="195486"/>
            <a:ext cx="1744482" cy="56950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95536" y="1131589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97F90D8-C159-4071-95BC-4E2B01FF3046}"/>
              </a:ext>
            </a:extLst>
          </p:cNvPr>
          <p:cNvSpPr/>
          <p:nvPr/>
        </p:nvSpPr>
        <p:spPr>
          <a:xfrm>
            <a:off x="800730" y="4647220"/>
            <a:ext cx="4680520" cy="516818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60B395-850B-4B4F-8097-696FA4E4AA5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37" t="17801" r="22438" b="47222"/>
          <a:stretch/>
        </p:blipFill>
        <p:spPr>
          <a:xfrm>
            <a:off x="5341682" y="1502750"/>
            <a:ext cx="2736304" cy="158105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E8513AE-A15D-4020-AC6C-21700543D69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29" t="26201" r="52921" b="18797"/>
          <a:stretch/>
        </p:blipFill>
        <p:spPr>
          <a:xfrm>
            <a:off x="800730" y="853331"/>
            <a:ext cx="3240360" cy="3536230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EF4D856D-2255-432E-A5F4-1C7AE8030D63}"/>
              </a:ext>
            </a:extLst>
          </p:cNvPr>
          <p:cNvSpPr/>
          <p:nvPr/>
        </p:nvSpPr>
        <p:spPr>
          <a:xfrm>
            <a:off x="774754" y="3780506"/>
            <a:ext cx="1682160" cy="423665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7084590-5F3D-428F-9654-692197BC9B37}"/>
              </a:ext>
            </a:extLst>
          </p:cNvPr>
          <p:cNvSpPr txBox="1"/>
          <p:nvPr/>
        </p:nvSpPr>
        <p:spPr>
          <a:xfrm>
            <a:off x="1979712" y="218315"/>
            <a:ext cx="55996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150" dirty="0">
                <a:solidFill>
                  <a:srgbClr val="333A3D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2. </a:t>
            </a:r>
            <a:r>
              <a:rPr lang="ko-KR" altLang="en-US" sz="2800" spc="-150" dirty="0">
                <a:solidFill>
                  <a:srgbClr val="333A3D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역할 분담 및 진행 과정 </a:t>
            </a:r>
            <a:r>
              <a:rPr lang="en-US" altLang="ko-KR" sz="2800" spc="-150" dirty="0">
                <a:solidFill>
                  <a:srgbClr val="333A3D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– </a:t>
            </a:r>
            <a:r>
              <a:rPr lang="ko-KR" altLang="en-US" sz="2800" spc="-150" dirty="0" err="1">
                <a:solidFill>
                  <a:srgbClr val="333A3D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찜하기</a:t>
            </a:r>
            <a:r>
              <a:rPr lang="ko-KR" altLang="en-US" sz="2800" spc="-150" dirty="0">
                <a:solidFill>
                  <a:srgbClr val="333A3D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 기능</a:t>
            </a:r>
          </a:p>
        </p:txBody>
      </p:sp>
    </p:spTree>
    <p:extLst>
      <p:ext uri="{BB962C8B-B14F-4D97-AF65-F5344CB8AC3E}">
        <p14:creationId xmlns:p14="http://schemas.microsoft.com/office/powerpoint/2010/main" val="26823196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4" t="50704" r="55884" b="37402"/>
          <a:stretch/>
        </p:blipFill>
        <p:spPr>
          <a:xfrm>
            <a:off x="323528" y="177198"/>
            <a:ext cx="1744482" cy="56950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FC4FA17-18A1-4BE2-A7AD-72BAA5C245C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426" b="25334"/>
          <a:stretch/>
        </p:blipFill>
        <p:spPr>
          <a:xfrm>
            <a:off x="717840" y="915566"/>
            <a:ext cx="7956884" cy="3840436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35412B71-EE50-491B-B5BA-A864C6A75742}"/>
              </a:ext>
            </a:extLst>
          </p:cNvPr>
          <p:cNvSpPr/>
          <p:nvPr/>
        </p:nvSpPr>
        <p:spPr>
          <a:xfrm>
            <a:off x="107504" y="4803999"/>
            <a:ext cx="1368152" cy="288032"/>
          </a:xfrm>
          <a:prstGeom prst="rect">
            <a:avLst/>
          </a:prstGeom>
          <a:solidFill>
            <a:srgbClr val="FFE8C4"/>
          </a:solidFill>
          <a:ln>
            <a:solidFill>
              <a:srgbClr val="FFE8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95536" y="1131589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97F90D8-C159-4071-95BC-4E2B01FF3046}"/>
              </a:ext>
            </a:extLst>
          </p:cNvPr>
          <p:cNvSpPr/>
          <p:nvPr/>
        </p:nvSpPr>
        <p:spPr>
          <a:xfrm>
            <a:off x="683568" y="4185134"/>
            <a:ext cx="7991156" cy="625068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E8513AE-A15D-4020-AC6C-21700543D69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29" t="26201" r="52921" b="18797"/>
          <a:stretch/>
        </p:blipFill>
        <p:spPr>
          <a:xfrm>
            <a:off x="2160976" y="940448"/>
            <a:ext cx="2539381" cy="2771246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EF4D856D-2255-432E-A5F4-1C7AE8030D63}"/>
              </a:ext>
            </a:extLst>
          </p:cNvPr>
          <p:cNvSpPr/>
          <p:nvPr/>
        </p:nvSpPr>
        <p:spPr>
          <a:xfrm>
            <a:off x="2027446" y="2687804"/>
            <a:ext cx="1682160" cy="792088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D154270B-A912-4F75-B92F-0E066CC8FA85}"/>
                  </a:ext>
                </a:extLst>
              </p14:cNvPr>
              <p14:cNvContentPartPr/>
              <p14:nvPr/>
            </p14:nvContentPartPr>
            <p14:xfrm>
              <a:off x="1663476" y="4339070"/>
              <a:ext cx="165600" cy="111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D154270B-A912-4F75-B92F-0E066CC8FA8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627476" y="4264670"/>
                <a:ext cx="237240" cy="15958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9D679ABF-CE64-4F27-AAD9-1AF6F1AA3B5F}"/>
                  </a:ext>
                </a:extLst>
              </p14:cNvPr>
              <p14:cNvContentPartPr/>
              <p14:nvPr/>
            </p14:nvContentPartPr>
            <p14:xfrm>
              <a:off x="1864356" y="4329710"/>
              <a:ext cx="338040" cy="201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9D679ABF-CE64-4F27-AAD9-1AF6F1AA3B5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828356" y="4258973"/>
                <a:ext cx="409680" cy="16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B6BB5955-392D-44B7-89AC-1909AFF31C26}"/>
                  </a:ext>
                </a:extLst>
              </p14:cNvPr>
              <p14:cNvContentPartPr/>
              <p14:nvPr/>
            </p14:nvContentPartPr>
            <p14:xfrm>
              <a:off x="7689156" y="4367510"/>
              <a:ext cx="31248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B6BB5955-392D-44B7-89AC-1909AFF31C26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653156" y="4295510"/>
                <a:ext cx="384120" cy="144000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E57E7066-0B7B-4ECC-8F21-FA78855D1699}"/>
              </a:ext>
            </a:extLst>
          </p:cNvPr>
          <p:cNvSpPr txBox="1"/>
          <p:nvPr/>
        </p:nvSpPr>
        <p:spPr>
          <a:xfrm>
            <a:off x="1979712" y="218315"/>
            <a:ext cx="55996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150" dirty="0">
                <a:solidFill>
                  <a:srgbClr val="333A3D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2. </a:t>
            </a:r>
            <a:r>
              <a:rPr lang="ko-KR" altLang="en-US" sz="2800" spc="-150" dirty="0">
                <a:solidFill>
                  <a:srgbClr val="333A3D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역할 분담 및 진행 과정 </a:t>
            </a:r>
            <a:r>
              <a:rPr lang="en-US" altLang="ko-KR" sz="2800" spc="-150" dirty="0">
                <a:solidFill>
                  <a:srgbClr val="333A3D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– </a:t>
            </a:r>
            <a:r>
              <a:rPr lang="ko-KR" altLang="en-US" sz="2800" spc="-150" dirty="0" err="1">
                <a:solidFill>
                  <a:srgbClr val="333A3D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찜하기</a:t>
            </a:r>
            <a:r>
              <a:rPr lang="ko-KR" altLang="en-US" sz="2800" spc="-150" dirty="0">
                <a:solidFill>
                  <a:srgbClr val="333A3D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 기능</a:t>
            </a:r>
          </a:p>
        </p:txBody>
      </p:sp>
    </p:spTree>
    <p:extLst>
      <p:ext uri="{BB962C8B-B14F-4D97-AF65-F5344CB8AC3E}">
        <p14:creationId xmlns:p14="http://schemas.microsoft.com/office/powerpoint/2010/main" val="6109460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35412B71-EE50-491B-B5BA-A864C6A75742}"/>
              </a:ext>
            </a:extLst>
          </p:cNvPr>
          <p:cNvSpPr/>
          <p:nvPr/>
        </p:nvSpPr>
        <p:spPr>
          <a:xfrm>
            <a:off x="107504" y="4831431"/>
            <a:ext cx="1368152" cy="288032"/>
          </a:xfrm>
          <a:prstGeom prst="rect">
            <a:avLst/>
          </a:prstGeom>
          <a:solidFill>
            <a:srgbClr val="FFE8C4"/>
          </a:solidFill>
          <a:ln>
            <a:solidFill>
              <a:srgbClr val="FFE8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4" t="50704" r="55884" b="37402"/>
          <a:stretch/>
        </p:blipFill>
        <p:spPr>
          <a:xfrm>
            <a:off x="323528" y="177198"/>
            <a:ext cx="1744482" cy="56950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3484055-D27A-4730-B665-136031786AD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59" r="21054" b="28688"/>
          <a:stretch/>
        </p:blipFill>
        <p:spPr>
          <a:xfrm>
            <a:off x="1051056" y="816763"/>
            <a:ext cx="7020272" cy="420216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95536" y="1308824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97F90D8-C159-4071-95BC-4E2B01FF3046}"/>
              </a:ext>
            </a:extLst>
          </p:cNvPr>
          <p:cNvSpPr/>
          <p:nvPr/>
        </p:nvSpPr>
        <p:spPr>
          <a:xfrm>
            <a:off x="873616" y="4575212"/>
            <a:ext cx="1790172" cy="516818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5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1ADE6312-231A-4C20-AC54-4AF1A20F9313}"/>
                  </a:ext>
                </a:extLst>
              </p14:cNvPr>
              <p14:cNvContentPartPr/>
              <p14:nvPr/>
            </p14:nvContentPartPr>
            <p14:xfrm>
              <a:off x="1051056" y="2069611"/>
              <a:ext cx="36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1ADE6312-231A-4C20-AC54-4AF1A20F931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33056" y="1961611"/>
                <a:ext cx="36000" cy="216000"/>
              </a:xfrm>
              <a:prstGeom prst="rect">
                <a:avLst/>
              </a:prstGeom>
            </p:spPr>
          </p:pic>
        </mc:Fallback>
      </mc:AlternateContent>
      <p:pic>
        <p:nvPicPr>
          <p:cNvPr id="20" name="Picture 19">
            <a:extLst>
              <a:ext uri="{FF2B5EF4-FFF2-40B4-BE49-F238E27FC236}">
                <a16:creationId xmlns:a16="http://schemas.microsoft.com/office/drawing/2014/main" id="{C622728E-80BC-4849-BDA3-920F8903A96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58" t="17808" r="21673" b="50028"/>
          <a:stretch/>
        </p:blipFill>
        <p:spPr>
          <a:xfrm>
            <a:off x="5292080" y="1891369"/>
            <a:ext cx="2674032" cy="186326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247B08B-B016-4305-B601-116437C35DA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01" t="27012" r="66537" b="20678"/>
          <a:stretch/>
        </p:blipFill>
        <p:spPr>
          <a:xfrm>
            <a:off x="3743908" y="1216265"/>
            <a:ext cx="1368152" cy="269059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5D57573-9292-4167-936E-332BBAC1C871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29" t="26201" r="52921" b="18797"/>
          <a:stretch/>
        </p:blipFill>
        <p:spPr>
          <a:xfrm>
            <a:off x="629562" y="1127885"/>
            <a:ext cx="2520280" cy="2750401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EF4D856D-2255-432E-A5F4-1C7AE8030D63}"/>
              </a:ext>
            </a:extLst>
          </p:cNvPr>
          <p:cNvSpPr/>
          <p:nvPr/>
        </p:nvSpPr>
        <p:spPr>
          <a:xfrm>
            <a:off x="629562" y="3200351"/>
            <a:ext cx="1682160" cy="226569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11AB8FF-0861-4665-B4A8-850EA15E0C54}"/>
              </a:ext>
            </a:extLst>
          </p:cNvPr>
          <p:cNvSpPr txBox="1"/>
          <p:nvPr/>
        </p:nvSpPr>
        <p:spPr>
          <a:xfrm>
            <a:off x="1979712" y="218315"/>
            <a:ext cx="55996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150" dirty="0">
                <a:solidFill>
                  <a:srgbClr val="333A3D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2. </a:t>
            </a:r>
            <a:r>
              <a:rPr lang="ko-KR" altLang="en-US" sz="2800" spc="-150" dirty="0">
                <a:solidFill>
                  <a:srgbClr val="333A3D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역할 분담 및 진행 과정 </a:t>
            </a:r>
            <a:r>
              <a:rPr lang="en-US" altLang="ko-KR" sz="2800" spc="-150" dirty="0">
                <a:solidFill>
                  <a:srgbClr val="333A3D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– </a:t>
            </a:r>
            <a:r>
              <a:rPr lang="ko-KR" altLang="en-US" sz="2800" spc="-150" dirty="0" err="1">
                <a:solidFill>
                  <a:srgbClr val="333A3D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찜하기</a:t>
            </a:r>
            <a:r>
              <a:rPr lang="ko-KR" altLang="en-US" sz="2800" spc="-150" dirty="0">
                <a:solidFill>
                  <a:srgbClr val="333A3D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 기능</a:t>
            </a:r>
          </a:p>
        </p:txBody>
      </p:sp>
    </p:spTree>
    <p:extLst>
      <p:ext uri="{BB962C8B-B14F-4D97-AF65-F5344CB8AC3E}">
        <p14:creationId xmlns:p14="http://schemas.microsoft.com/office/powerpoint/2010/main" val="7986357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35412B71-EE50-491B-B5BA-A864C6A75742}"/>
              </a:ext>
            </a:extLst>
          </p:cNvPr>
          <p:cNvSpPr/>
          <p:nvPr/>
        </p:nvSpPr>
        <p:spPr>
          <a:xfrm>
            <a:off x="107504" y="4831431"/>
            <a:ext cx="1368152" cy="288032"/>
          </a:xfrm>
          <a:prstGeom prst="rect">
            <a:avLst/>
          </a:prstGeom>
          <a:solidFill>
            <a:srgbClr val="FFE8C4"/>
          </a:solidFill>
          <a:ln>
            <a:solidFill>
              <a:srgbClr val="FFE8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4" t="50704" r="55884" b="37402"/>
          <a:stretch/>
        </p:blipFill>
        <p:spPr>
          <a:xfrm>
            <a:off x="323528" y="177198"/>
            <a:ext cx="1744482" cy="56950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95536" y="1308824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dirty="0"/>
          </a:p>
          <a:p>
            <a:endParaRPr lang="ko-KR" altLang="en-US" dirty="0"/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1ADE6312-231A-4C20-AC54-4AF1A20F9313}"/>
                  </a:ext>
                </a:extLst>
              </p14:cNvPr>
              <p14:cNvContentPartPr/>
              <p14:nvPr/>
            </p14:nvContentPartPr>
            <p14:xfrm>
              <a:off x="1051056" y="2069611"/>
              <a:ext cx="36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1ADE6312-231A-4C20-AC54-4AF1A20F931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33056" y="1961611"/>
                <a:ext cx="36000" cy="216000"/>
              </a:xfrm>
              <a:prstGeom prst="rect">
                <a:avLst/>
              </a:prstGeom>
            </p:spPr>
          </p:pic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611AB8FF-0861-4665-B4A8-850EA15E0C54}"/>
              </a:ext>
            </a:extLst>
          </p:cNvPr>
          <p:cNvSpPr txBox="1"/>
          <p:nvPr/>
        </p:nvSpPr>
        <p:spPr>
          <a:xfrm>
            <a:off x="1979712" y="218315"/>
            <a:ext cx="63979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150" dirty="0">
                <a:solidFill>
                  <a:srgbClr val="333A3D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2. </a:t>
            </a:r>
            <a:r>
              <a:rPr lang="ko-KR" altLang="en-US" sz="2800" spc="-150" dirty="0">
                <a:solidFill>
                  <a:srgbClr val="333A3D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역할 분담 및 진행 과정 </a:t>
            </a:r>
            <a:r>
              <a:rPr lang="en-US" altLang="ko-KR" sz="2800" spc="-150" dirty="0">
                <a:solidFill>
                  <a:srgbClr val="333A3D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– </a:t>
            </a:r>
            <a:r>
              <a:rPr lang="ko-KR" altLang="en-US" sz="2800" spc="-150" dirty="0" err="1">
                <a:solidFill>
                  <a:srgbClr val="333A3D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찜하기</a:t>
            </a:r>
            <a:r>
              <a:rPr lang="ko-KR" altLang="en-US" sz="2800" spc="-150" dirty="0">
                <a:solidFill>
                  <a:srgbClr val="333A3D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 기능</a:t>
            </a:r>
            <a:r>
              <a:rPr lang="en-US" altLang="ko-KR" sz="2800" spc="-150" dirty="0">
                <a:solidFill>
                  <a:srgbClr val="333A3D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(GUI)</a:t>
            </a:r>
            <a:endParaRPr lang="ko-KR" altLang="en-US" sz="2800" spc="-150" dirty="0">
              <a:solidFill>
                <a:srgbClr val="333A3D"/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3FE27A3-B779-4814-8E07-95C293C2D81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611" y="963211"/>
            <a:ext cx="2337101" cy="4154846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EF4D856D-2255-432E-A5F4-1C7AE8030D63}"/>
              </a:ext>
            </a:extLst>
          </p:cNvPr>
          <p:cNvSpPr/>
          <p:nvPr/>
        </p:nvSpPr>
        <p:spPr>
          <a:xfrm>
            <a:off x="2915816" y="1362874"/>
            <a:ext cx="419375" cy="226569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0CAA4D5-427F-4F40-8A13-EEEAE22A283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112" y="915566"/>
            <a:ext cx="2337101" cy="4154846"/>
          </a:xfrm>
          <a:prstGeom prst="rect">
            <a:avLst/>
          </a:prstGeom>
        </p:spPr>
      </p:pic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B14E652A-0E7A-46A5-9680-74F28531C6C9}"/>
              </a:ext>
            </a:extLst>
          </p:cNvPr>
          <p:cNvSpPr/>
          <p:nvPr/>
        </p:nvSpPr>
        <p:spPr>
          <a:xfrm>
            <a:off x="4075669" y="2643758"/>
            <a:ext cx="1224136" cy="432048"/>
          </a:xfrm>
          <a:prstGeom prst="rightArrow">
            <a:avLst/>
          </a:prstGeom>
          <a:solidFill>
            <a:srgbClr val="3B5961"/>
          </a:solidFill>
          <a:ln>
            <a:solidFill>
              <a:srgbClr val="3B59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E9E8BBD-4CEF-43A5-8235-54A270DF1BE1}"/>
              </a:ext>
            </a:extLst>
          </p:cNvPr>
          <p:cNvSpPr/>
          <p:nvPr/>
        </p:nvSpPr>
        <p:spPr>
          <a:xfrm>
            <a:off x="2496441" y="4067004"/>
            <a:ext cx="838750" cy="3049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98192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35412B71-EE50-491B-B5BA-A864C6A75742}"/>
              </a:ext>
            </a:extLst>
          </p:cNvPr>
          <p:cNvSpPr/>
          <p:nvPr/>
        </p:nvSpPr>
        <p:spPr>
          <a:xfrm>
            <a:off x="107504" y="4831431"/>
            <a:ext cx="1368152" cy="288032"/>
          </a:xfrm>
          <a:prstGeom prst="rect">
            <a:avLst/>
          </a:prstGeom>
          <a:solidFill>
            <a:srgbClr val="FFE8C4"/>
          </a:solidFill>
          <a:ln>
            <a:solidFill>
              <a:srgbClr val="FFE8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4" t="50704" r="55884" b="37402"/>
          <a:stretch/>
        </p:blipFill>
        <p:spPr>
          <a:xfrm>
            <a:off x="323528" y="177198"/>
            <a:ext cx="1744482" cy="56950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95536" y="1308824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dirty="0"/>
          </a:p>
          <a:p>
            <a:endParaRPr lang="ko-KR" altLang="en-US" dirty="0"/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1ADE6312-231A-4C20-AC54-4AF1A20F9313}"/>
                  </a:ext>
                </a:extLst>
              </p14:cNvPr>
              <p14:cNvContentPartPr/>
              <p14:nvPr/>
            </p14:nvContentPartPr>
            <p14:xfrm>
              <a:off x="1051056" y="2069611"/>
              <a:ext cx="36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1ADE6312-231A-4C20-AC54-4AF1A20F931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33056" y="1961611"/>
                <a:ext cx="36000" cy="216000"/>
              </a:xfrm>
              <a:prstGeom prst="rect">
                <a:avLst/>
              </a:prstGeom>
            </p:spPr>
          </p:pic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611AB8FF-0861-4665-B4A8-850EA15E0C54}"/>
              </a:ext>
            </a:extLst>
          </p:cNvPr>
          <p:cNvSpPr txBox="1"/>
          <p:nvPr/>
        </p:nvSpPr>
        <p:spPr>
          <a:xfrm>
            <a:off x="1979712" y="218315"/>
            <a:ext cx="63979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150" dirty="0">
                <a:solidFill>
                  <a:srgbClr val="333A3D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2. </a:t>
            </a:r>
            <a:r>
              <a:rPr lang="ko-KR" altLang="en-US" sz="2800" spc="-150" dirty="0">
                <a:solidFill>
                  <a:srgbClr val="333A3D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역할 분담 및 진행 과정 </a:t>
            </a:r>
            <a:r>
              <a:rPr lang="en-US" altLang="ko-KR" sz="2800" spc="-150" dirty="0">
                <a:solidFill>
                  <a:srgbClr val="333A3D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– </a:t>
            </a:r>
            <a:r>
              <a:rPr lang="ko-KR" altLang="en-US" sz="2800" spc="-150" dirty="0" err="1">
                <a:solidFill>
                  <a:srgbClr val="333A3D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찜하기</a:t>
            </a:r>
            <a:r>
              <a:rPr lang="ko-KR" altLang="en-US" sz="2800" spc="-150" dirty="0">
                <a:solidFill>
                  <a:srgbClr val="333A3D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 기능</a:t>
            </a:r>
            <a:r>
              <a:rPr lang="en-US" altLang="ko-KR" sz="2800" spc="-150" dirty="0">
                <a:solidFill>
                  <a:srgbClr val="333A3D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(GUI)</a:t>
            </a:r>
            <a:endParaRPr lang="ko-KR" altLang="en-US" sz="2800" spc="-150" dirty="0">
              <a:solidFill>
                <a:srgbClr val="333A3D"/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F4D856D-2255-432E-A5F4-1C7AE8030D63}"/>
              </a:ext>
            </a:extLst>
          </p:cNvPr>
          <p:cNvSpPr/>
          <p:nvPr/>
        </p:nvSpPr>
        <p:spPr>
          <a:xfrm>
            <a:off x="2915816" y="1362874"/>
            <a:ext cx="419375" cy="226569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B14E652A-0E7A-46A5-9680-74F28531C6C9}"/>
              </a:ext>
            </a:extLst>
          </p:cNvPr>
          <p:cNvSpPr/>
          <p:nvPr/>
        </p:nvSpPr>
        <p:spPr>
          <a:xfrm>
            <a:off x="4075669" y="2643758"/>
            <a:ext cx="1224136" cy="432048"/>
          </a:xfrm>
          <a:prstGeom prst="rightArrow">
            <a:avLst/>
          </a:prstGeom>
          <a:solidFill>
            <a:srgbClr val="3B5961"/>
          </a:solidFill>
          <a:ln>
            <a:solidFill>
              <a:srgbClr val="3B59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3291321-AABE-4E73-A5BF-CFA4A1AC6E6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1473" y="820601"/>
            <a:ext cx="2337101" cy="415484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2F8182F-60AE-44CF-9035-FD12B22AF74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136" y="753032"/>
            <a:ext cx="2375110" cy="4222416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1E2E7A9C-443D-4563-B555-873572A1098A}"/>
              </a:ext>
            </a:extLst>
          </p:cNvPr>
          <p:cNvSpPr/>
          <p:nvPr/>
        </p:nvSpPr>
        <p:spPr>
          <a:xfrm>
            <a:off x="5796136" y="1635646"/>
            <a:ext cx="2230815" cy="576064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797B992-F9F4-4AC4-BFB8-DE4B64D02E89}"/>
              </a:ext>
            </a:extLst>
          </p:cNvPr>
          <p:cNvSpPr/>
          <p:nvPr/>
        </p:nvSpPr>
        <p:spPr>
          <a:xfrm>
            <a:off x="1669301" y="4391324"/>
            <a:ext cx="920722" cy="4329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45305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35412B71-EE50-491B-B5BA-A864C6A75742}"/>
              </a:ext>
            </a:extLst>
          </p:cNvPr>
          <p:cNvSpPr/>
          <p:nvPr/>
        </p:nvSpPr>
        <p:spPr>
          <a:xfrm>
            <a:off x="107504" y="4831431"/>
            <a:ext cx="1368152" cy="288032"/>
          </a:xfrm>
          <a:prstGeom prst="rect">
            <a:avLst/>
          </a:prstGeom>
          <a:solidFill>
            <a:srgbClr val="FFE8C4"/>
          </a:solidFill>
          <a:ln>
            <a:solidFill>
              <a:srgbClr val="FFE8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4" t="50704" r="55884" b="37402"/>
          <a:stretch/>
        </p:blipFill>
        <p:spPr>
          <a:xfrm>
            <a:off x="323528" y="177198"/>
            <a:ext cx="1744482" cy="56950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95536" y="1308824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11AB8FF-0861-4665-B4A8-850EA15E0C54}"/>
              </a:ext>
            </a:extLst>
          </p:cNvPr>
          <p:cNvSpPr txBox="1"/>
          <p:nvPr/>
        </p:nvSpPr>
        <p:spPr>
          <a:xfrm>
            <a:off x="1979712" y="218315"/>
            <a:ext cx="52020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150" dirty="0">
                <a:solidFill>
                  <a:srgbClr val="333A3D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2. </a:t>
            </a:r>
            <a:r>
              <a:rPr lang="ko-KR" altLang="en-US" sz="2800" spc="-150" dirty="0">
                <a:solidFill>
                  <a:srgbClr val="333A3D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역할 분담 및 진행 과정 </a:t>
            </a:r>
            <a:r>
              <a:rPr lang="en-US" altLang="ko-KR" sz="2800" spc="-150" dirty="0">
                <a:solidFill>
                  <a:srgbClr val="333A3D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– </a:t>
            </a:r>
            <a:r>
              <a:rPr lang="ko-KR" altLang="en-US" sz="2800" spc="-150" dirty="0">
                <a:solidFill>
                  <a:srgbClr val="333A3D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추천기능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ACE88F1-FAB7-4FFE-9854-FBF9FFFE8F76}"/>
              </a:ext>
            </a:extLst>
          </p:cNvPr>
          <p:cNvSpPr txBox="1"/>
          <p:nvPr/>
        </p:nvSpPr>
        <p:spPr>
          <a:xfrm>
            <a:off x="-108520" y="1631989"/>
            <a:ext cx="518457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2400" dirty="0">
              <a:latin typeface="아리따-돋움(TTF)-Light" panose="02020603020101020101" pitchFamily="18" charset="-127"/>
              <a:ea typeface="아리따-돋움(TTF)-Light" panose="02020603020101020101" pitchFamily="18" charset="-127"/>
            </a:endParaRPr>
          </a:p>
          <a:p>
            <a:pPr algn="ctr"/>
            <a:r>
              <a:rPr lang="ko-KR" altLang="en-US" sz="2400" dirty="0">
                <a:latin typeface="아리따-돋움(TTF)-Light" panose="02020603020101020101" pitchFamily="18" charset="-127"/>
                <a:ea typeface="아리따-돋움(TTF)-Light" panose="02020603020101020101" pitchFamily="18" charset="-127"/>
              </a:rPr>
              <a:t>사진의 모든 픽셀의 </a:t>
            </a:r>
            <a:r>
              <a:rPr lang="en-US" altLang="ko-KR" sz="2400" dirty="0">
                <a:latin typeface="아리따-돋움(TTF)-Light" panose="02020603020101020101" pitchFamily="18" charset="-127"/>
                <a:ea typeface="아리따-돋움(TTF)-Light" panose="02020603020101020101" pitchFamily="18" charset="-127"/>
              </a:rPr>
              <a:t>RGB </a:t>
            </a:r>
            <a:r>
              <a:rPr lang="ko-KR" altLang="en-US" sz="2400" dirty="0">
                <a:latin typeface="아리따-돋움(TTF)-Light" panose="02020603020101020101" pitchFamily="18" charset="-127"/>
                <a:ea typeface="아리따-돋움(TTF)-Light" panose="02020603020101020101" pitchFamily="18" charset="-127"/>
              </a:rPr>
              <a:t>값을</a:t>
            </a:r>
            <a:r>
              <a:rPr lang="en-US" altLang="ko-KR" sz="2400" dirty="0">
                <a:latin typeface="아리따-돋움(TTF)-Light" panose="02020603020101020101" pitchFamily="18" charset="-127"/>
                <a:ea typeface="아리따-돋움(TTF)-Light" panose="02020603020101020101" pitchFamily="18" charset="-127"/>
              </a:rPr>
              <a:t> </a:t>
            </a:r>
            <a:r>
              <a:rPr lang="ko-KR" altLang="en-US" sz="2400" dirty="0">
                <a:latin typeface="아리따-돋움(TTF)-Light" panose="02020603020101020101" pitchFamily="18" charset="-127"/>
                <a:ea typeface="아리따-돋움(TTF)-Light" panose="02020603020101020101" pitchFamily="18" charset="-127"/>
              </a:rPr>
              <a:t>분석</a:t>
            </a:r>
            <a:endParaRPr lang="en-US" altLang="ko-KR" sz="2400" dirty="0">
              <a:latin typeface="아리따-돋움(TTF)-Light" panose="02020603020101020101" pitchFamily="18" charset="-127"/>
              <a:ea typeface="아리따-돋움(TTF)-Light" panose="02020603020101020101" pitchFamily="18" charset="-127"/>
            </a:endParaRPr>
          </a:p>
          <a:p>
            <a:pPr algn="ctr"/>
            <a:r>
              <a:rPr lang="en-US" altLang="ko-KR" sz="2400" dirty="0">
                <a:latin typeface="아리따-돋움(TTF)-Light" panose="02020603020101020101" pitchFamily="18" charset="-127"/>
                <a:ea typeface="아리따-돋움(TTF)-Light" panose="02020603020101020101" pitchFamily="18" charset="-127"/>
              </a:rPr>
              <a:t>     </a:t>
            </a:r>
            <a:r>
              <a:rPr lang="ko-KR" altLang="en-US" sz="2400" dirty="0">
                <a:latin typeface="아리따-돋움(TTF)-Light" panose="02020603020101020101" pitchFamily="18" charset="-127"/>
                <a:ea typeface="아리따-돋움(TTF)-Light" panose="02020603020101020101" pitchFamily="18" charset="-127"/>
              </a:rPr>
              <a:t>각각의  픽셀의 </a:t>
            </a:r>
            <a:r>
              <a:rPr lang="en-US" altLang="ko-KR" sz="2400" dirty="0">
                <a:latin typeface="아리따-돋움(TTF)-Light" panose="02020603020101020101" pitchFamily="18" charset="-127"/>
                <a:ea typeface="아리따-돋움(TTF)-Light" panose="02020603020101020101" pitchFamily="18" charset="-127"/>
              </a:rPr>
              <a:t>RGB </a:t>
            </a:r>
            <a:r>
              <a:rPr lang="ko-KR" altLang="en-US" sz="2400" dirty="0">
                <a:latin typeface="아리따-돋움(TTF)-Light" panose="02020603020101020101" pitchFamily="18" charset="-127"/>
                <a:ea typeface="아리따-돋움(TTF)-Light" panose="02020603020101020101" pitchFamily="18" charset="-127"/>
              </a:rPr>
              <a:t>값에서 </a:t>
            </a:r>
            <a:endParaRPr lang="en-US" altLang="ko-KR" sz="2400" dirty="0">
              <a:latin typeface="아리따-돋움(TTF)-Light" panose="02020603020101020101" pitchFamily="18" charset="-127"/>
              <a:ea typeface="아리따-돋움(TTF)-Light" panose="02020603020101020101" pitchFamily="18" charset="-127"/>
            </a:endParaRPr>
          </a:p>
          <a:p>
            <a:pPr algn="ctr"/>
            <a:r>
              <a:rPr lang="en-US" altLang="ko-KR" sz="2400" dirty="0">
                <a:latin typeface="아리따-돋움(TTF)-Light" panose="02020603020101020101" pitchFamily="18" charset="-127"/>
                <a:ea typeface="아리따-돋움(TTF)-Light" panose="02020603020101020101" pitchFamily="18" charset="-127"/>
              </a:rPr>
              <a:t>     </a:t>
            </a:r>
            <a:r>
              <a:rPr lang="ko-KR" altLang="en-US" sz="2400" dirty="0">
                <a:latin typeface="아리따-돋움(TTF)-Light" panose="02020603020101020101" pitchFamily="18" charset="-127"/>
                <a:ea typeface="아리따-돋움(TTF)-Light" panose="02020603020101020101" pitchFamily="18" charset="-127"/>
              </a:rPr>
              <a:t>가장 가까운 기준 색을 찾음</a:t>
            </a:r>
            <a:endParaRPr lang="en-US" altLang="ko-KR" sz="2400" dirty="0">
              <a:latin typeface="아리따-돋움(TTF)-Light" panose="02020603020101020101" pitchFamily="18" charset="-127"/>
              <a:ea typeface="아리따-돋움(TTF)-Light" panose="02020603020101020101" pitchFamily="18" charset="-127"/>
            </a:endParaRPr>
          </a:p>
          <a:p>
            <a:pPr algn="ctr"/>
            <a:r>
              <a:rPr lang="en-US" altLang="ko-KR" sz="2400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 </a:t>
            </a:r>
            <a:r>
              <a:rPr lang="en-US" altLang="ko-KR" sz="2400" dirty="0">
                <a:solidFill>
                  <a:srgbClr val="4A6468"/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-&gt; </a:t>
            </a:r>
            <a:r>
              <a:rPr lang="ko-KR" altLang="en-US" sz="2400" dirty="0">
                <a:solidFill>
                  <a:srgbClr val="4A6468"/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가장 많은 색을 기준으로</a:t>
            </a:r>
            <a:r>
              <a:rPr lang="en-US" altLang="ko-KR" sz="2400" dirty="0">
                <a:solidFill>
                  <a:srgbClr val="4A6468"/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 </a:t>
            </a:r>
            <a:r>
              <a:rPr lang="ko-KR" altLang="en-US" sz="2400" dirty="0">
                <a:solidFill>
                  <a:srgbClr val="4A6468"/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추천</a:t>
            </a:r>
            <a:endParaRPr lang="en-US" altLang="ko-KR" sz="2400" dirty="0">
              <a:solidFill>
                <a:srgbClr val="4A6468"/>
              </a:solidFill>
              <a:latin typeface="아리따-돋움(TTF)-Light" panose="02020603020101020101" pitchFamily="18" charset="-127"/>
              <a:ea typeface="아리따-돋움(TTF)-Light" panose="02020603020101020101" pitchFamily="18" charset="-127"/>
            </a:endParaRPr>
          </a:p>
          <a:p>
            <a:endParaRPr lang="en-US" altLang="ko-KR" sz="2400" dirty="0">
              <a:latin typeface="아리따-돋움(TTF)-Light" panose="02020603020101020101" pitchFamily="18" charset="-127"/>
              <a:ea typeface="아리따-돋움(TTF)-Light" panose="02020603020101020101" pitchFamily="18" charset="-127"/>
            </a:endParaRPr>
          </a:p>
        </p:txBody>
      </p:sp>
      <p:pic>
        <p:nvPicPr>
          <p:cNvPr id="15" name="그림 7">
            <a:extLst>
              <a:ext uri="{FF2B5EF4-FFF2-40B4-BE49-F238E27FC236}">
                <a16:creationId xmlns:a16="http://schemas.microsoft.com/office/drawing/2014/main" id="{95521A45-D980-4825-BFE0-3060210E25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3381" y="1116132"/>
            <a:ext cx="3695543" cy="3471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2449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4" t="50704" r="55884" b="37402"/>
          <a:stretch/>
        </p:blipFill>
        <p:spPr>
          <a:xfrm>
            <a:off x="323528" y="195487"/>
            <a:ext cx="1744482" cy="56950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9757CB3-062A-4079-A117-D6E730D18D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5152" y="1185732"/>
            <a:ext cx="2078789" cy="263936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22B251A-3817-44AB-BB5F-028377092B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29944" y="1846236"/>
            <a:ext cx="2440402" cy="146935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0E21A8A-D61C-443E-AA73-7BB928D49D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0388" y="1480659"/>
            <a:ext cx="3714750" cy="1957388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6810BB64-466C-425D-9A82-26BEEB58BDF0}"/>
              </a:ext>
            </a:extLst>
          </p:cNvPr>
          <p:cNvSpPr/>
          <p:nvPr/>
        </p:nvSpPr>
        <p:spPr>
          <a:xfrm>
            <a:off x="380388" y="1662158"/>
            <a:ext cx="144016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noFill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F8EA5544-F952-4B37-A0E3-47F07D786014}"/>
              </a:ext>
            </a:extLst>
          </p:cNvPr>
          <p:cNvCxnSpPr>
            <a:cxnSpLocks/>
          </p:cNvCxnSpPr>
          <p:nvPr/>
        </p:nvCxnSpPr>
        <p:spPr>
          <a:xfrm flipV="1">
            <a:off x="452396" y="1121371"/>
            <a:ext cx="2169185" cy="61279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F6326A24-7990-41DA-9702-21ADA722B3EF}"/>
              </a:ext>
            </a:extLst>
          </p:cNvPr>
          <p:cNvSpPr txBox="1"/>
          <p:nvPr/>
        </p:nvSpPr>
        <p:spPr>
          <a:xfrm>
            <a:off x="2693588" y="976808"/>
            <a:ext cx="237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RGB(202,207,203)</a:t>
            </a:r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0C342C8-F1B7-4DF5-9D45-7B12D81CAD62}"/>
              </a:ext>
            </a:extLst>
          </p:cNvPr>
          <p:cNvSpPr/>
          <p:nvPr/>
        </p:nvSpPr>
        <p:spPr>
          <a:xfrm>
            <a:off x="4229944" y="2135999"/>
            <a:ext cx="677616" cy="28620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BB41833-7DBF-4828-BB27-637666AB8C83}"/>
              </a:ext>
            </a:extLst>
          </p:cNvPr>
          <p:cNvSpPr/>
          <p:nvPr/>
        </p:nvSpPr>
        <p:spPr>
          <a:xfrm>
            <a:off x="7792119" y="3093392"/>
            <a:ext cx="677616" cy="28620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noFill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8BA52E4A-2121-401A-AF62-F670FFD110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29944" y="2552823"/>
            <a:ext cx="2013694" cy="1577393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BE75E4AC-4099-4ACE-B9D7-6D3E29950DD4}"/>
              </a:ext>
            </a:extLst>
          </p:cNvPr>
          <p:cNvSpPr/>
          <p:nvPr/>
        </p:nvSpPr>
        <p:spPr>
          <a:xfrm>
            <a:off x="4229944" y="3423168"/>
            <a:ext cx="1435050" cy="28620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5" name="직사각형 3">
            <a:extLst>
              <a:ext uri="{FF2B5EF4-FFF2-40B4-BE49-F238E27FC236}">
                <a16:creationId xmlns:a16="http://schemas.microsoft.com/office/drawing/2014/main" id="{1397BDAE-612F-48FC-AAAA-9CDBCB031DCD}"/>
              </a:ext>
            </a:extLst>
          </p:cNvPr>
          <p:cNvSpPr/>
          <p:nvPr/>
        </p:nvSpPr>
        <p:spPr>
          <a:xfrm>
            <a:off x="107504" y="4803999"/>
            <a:ext cx="1368152" cy="288032"/>
          </a:xfrm>
          <a:prstGeom prst="rect">
            <a:avLst/>
          </a:prstGeom>
          <a:solidFill>
            <a:srgbClr val="FFE8C4"/>
          </a:solidFill>
          <a:ln>
            <a:solidFill>
              <a:srgbClr val="FFE8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29113BB-9F7F-409F-BE0A-75AEF108E884}"/>
              </a:ext>
            </a:extLst>
          </p:cNvPr>
          <p:cNvSpPr txBox="1"/>
          <p:nvPr/>
        </p:nvSpPr>
        <p:spPr>
          <a:xfrm>
            <a:off x="1979712" y="218315"/>
            <a:ext cx="52020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150" dirty="0">
                <a:solidFill>
                  <a:srgbClr val="333A3D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2. </a:t>
            </a:r>
            <a:r>
              <a:rPr lang="ko-KR" altLang="en-US" sz="2800" spc="-150" dirty="0">
                <a:solidFill>
                  <a:srgbClr val="333A3D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역할 분담 및 진행 과정 </a:t>
            </a:r>
            <a:r>
              <a:rPr lang="en-US" altLang="ko-KR" sz="2800" spc="-150" dirty="0">
                <a:solidFill>
                  <a:srgbClr val="333A3D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– </a:t>
            </a:r>
            <a:r>
              <a:rPr lang="ko-KR" altLang="en-US" sz="2800" spc="-150" dirty="0">
                <a:solidFill>
                  <a:srgbClr val="333A3D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추천기능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251F23A-3769-4DB0-A27F-AB9806909CC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1423" y="846231"/>
            <a:ext cx="2226245" cy="3957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39065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35412B71-EE50-491B-B5BA-A864C6A75742}"/>
              </a:ext>
            </a:extLst>
          </p:cNvPr>
          <p:cNvSpPr/>
          <p:nvPr/>
        </p:nvSpPr>
        <p:spPr>
          <a:xfrm>
            <a:off x="107504" y="4831431"/>
            <a:ext cx="1368152" cy="288032"/>
          </a:xfrm>
          <a:prstGeom prst="rect">
            <a:avLst/>
          </a:prstGeom>
          <a:solidFill>
            <a:srgbClr val="FFE8C4"/>
          </a:solidFill>
          <a:ln>
            <a:solidFill>
              <a:srgbClr val="FFE8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4" t="50704" r="55884" b="37402"/>
          <a:stretch/>
        </p:blipFill>
        <p:spPr>
          <a:xfrm>
            <a:off x="323528" y="177198"/>
            <a:ext cx="1744482" cy="56950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95536" y="1308824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11AB8FF-0861-4665-B4A8-850EA15E0C54}"/>
              </a:ext>
            </a:extLst>
          </p:cNvPr>
          <p:cNvSpPr txBox="1"/>
          <p:nvPr/>
        </p:nvSpPr>
        <p:spPr>
          <a:xfrm>
            <a:off x="1979712" y="218315"/>
            <a:ext cx="52020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150" dirty="0">
                <a:solidFill>
                  <a:srgbClr val="333A3D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2. </a:t>
            </a:r>
            <a:r>
              <a:rPr lang="ko-KR" altLang="en-US" sz="2800" spc="-150" dirty="0">
                <a:solidFill>
                  <a:srgbClr val="333A3D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역할 분담 및 진행 과정 </a:t>
            </a:r>
            <a:r>
              <a:rPr lang="en-US" altLang="ko-KR" sz="2800" spc="-150" dirty="0">
                <a:solidFill>
                  <a:srgbClr val="333A3D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– </a:t>
            </a:r>
            <a:r>
              <a:rPr lang="ko-KR" altLang="en-US" sz="2800" spc="-150" dirty="0">
                <a:solidFill>
                  <a:srgbClr val="333A3D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추천기능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DF8DABA-C3A3-48AF-8060-4E621BC61F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853" y="915566"/>
            <a:ext cx="8458611" cy="3910698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3B5EA429-9D15-4E94-A036-4C7F7E2EB2C4}"/>
              </a:ext>
            </a:extLst>
          </p:cNvPr>
          <p:cNvSpPr/>
          <p:nvPr/>
        </p:nvSpPr>
        <p:spPr>
          <a:xfrm>
            <a:off x="685951" y="1563638"/>
            <a:ext cx="2085850" cy="72008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B775ED7-ED2F-4BD7-9A6D-A4066A03D690}"/>
              </a:ext>
            </a:extLst>
          </p:cNvPr>
          <p:cNvSpPr/>
          <p:nvPr/>
        </p:nvSpPr>
        <p:spPr>
          <a:xfrm>
            <a:off x="1025084" y="3291830"/>
            <a:ext cx="2682819" cy="72008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59164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4" t="50704" r="55884" b="37402"/>
          <a:stretch/>
        </p:blipFill>
        <p:spPr>
          <a:xfrm>
            <a:off x="683568" y="1443432"/>
            <a:ext cx="7992888" cy="151216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843808" y="682422"/>
            <a:ext cx="38683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spc="-150" dirty="0">
                <a:solidFill>
                  <a:srgbClr val="333A3D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3. </a:t>
            </a:r>
            <a:r>
              <a:rPr lang="ko-KR" altLang="en-US" sz="4000" spc="-150" dirty="0">
                <a:solidFill>
                  <a:srgbClr val="333A3D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최종 데모 시연</a:t>
            </a:r>
            <a:r>
              <a:rPr lang="ko-KR" altLang="en-US" sz="4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  </a:t>
            </a:r>
            <a:endParaRPr lang="ko-KR" altLang="en-US" sz="2800" spc="-150" dirty="0">
              <a:solidFill>
                <a:schemeClr val="tx1">
                  <a:lumMod val="95000"/>
                  <a:lumOff val="5000"/>
                </a:schemeClr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AA3E2CF-1111-4F15-AA9D-897E7E169FF2}"/>
              </a:ext>
            </a:extLst>
          </p:cNvPr>
          <p:cNvSpPr/>
          <p:nvPr/>
        </p:nvSpPr>
        <p:spPr>
          <a:xfrm>
            <a:off x="107504" y="4803999"/>
            <a:ext cx="1368152" cy="288032"/>
          </a:xfrm>
          <a:prstGeom prst="rect">
            <a:avLst/>
          </a:prstGeom>
          <a:solidFill>
            <a:srgbClr val="FFE8C4"/>
          </a:solidFill>
          <a:ln>
            <a:solidFill>
              <a:srgbClr val="FFE8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684590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56442" y="2067694"/>
            <a:ext cx="1947969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500" spc="-150" dirty="0">
                <a:solidFill>
                  <a:srgbClr val="333A3D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Q&amp;A</a:t>
            </a:r>
            <a:r>
              <a:rPr lang="ko-KR" altLang="en-US" sz="5500" b="1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 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78B6DFC-F9B9-4E1F-A574-D06F8D5F219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067" t="52480" r="18315" b="36569"/>
          <a:stretch/>
        </p:blipFill>
        <p:spPr>
          <a:xfrm>
            <a:off x="1841959" y="29166"/>
            <a:ext cx="1464746" cy="2147447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B05B76A9-F8DC-45E0-BC54-6FB4439DC669}"/>
              </a:ext>
            </a:extLst>
          </p:cNvPr>
          <p:cNvSpPr/>
          <p:nvPr/>
        </p:nvSpPr>
        <p:spPr>
          <a:xfrm>
            <a:off x="107504" y="4803999"/>
            <a:ext cx="1368152" cy="288032"/>
          </a:xfrm>
          <a:prstGeom prst="rect">
            <a:avLst/>
          </a:prstGeom>
          <a:solidFill>
            <a:srgbClr val="FFE8C4"/>
          </a:solidFill>
          <a:ln>
            <a:solidFill>
              <a:srgbClr val="FFE8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67929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4" t="50704" r="55884" b="37402"/>
          <a:stretch/>
        </p:blipFill>
        <p:spPr>
          <a:xfrm>
            <a:off x="323528" y="195486"/>
            <a:ext cx="1744482" cy="56950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79712" y="218315"/>
            <a:ext cx="48173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150" dirty="0">
                <a:solidFill>
                  <a:srgbClr val="333A3D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1. AR</a:t>
            </a:r>
            <a:r>
              <a:rPr lang="ko-KR" altLang="en-US" sz="2800" spc="-150" dirty="0">
                <a:solidFill>
                  <a:srgbClr val="333A3D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가구배치 어플리케이션 제안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95536" y="1131589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5412B71-EE50-491B-B5BA-A864C6A75742}"/>
              </a:ext>
            </a:extLst>
          </p:cNvPr>
          <p:cNvSpPr/>
          <p:nvPr/>
        </p:nvSpPr>
        <p:spPr>
          <a:xfrm>
            <a:off x="107504" y="4803999"/>
            <a:ext cx="1368152" cy="288032"/>
          </a:xfrm>
          <a:prstGeom prst="rect">
            <a:avLst/>
          </a:prstGeom>
          <a:solidFill>
            <a:srgbClr val="FFE8C4"/>
          </a:solidFill>
          <a:ln>
            <a:solidFill>
              <a:srgbClr val="FFE8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4A30F2-6B2B-4FEA-92C7-DC93B25D8366}"/>
              </a:ext>
            </a:extLst>
          </p:cNvPr>
          <p:cNvSpPr txBox="1"/>
          <p:nvPr/>
        </p:nvSpPr>
        <p:spPr>
          <a:xfrm>
            <a:off x="239070" y="1296813"/>
            <a:ext cx="4836986" cy="30751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Unity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 이용하여 어플리케이션 구현</a:t>
            </a: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  <a:p>
            <a:pPr marL="342900" indent="-342900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AR(</a:t>
            </a:r>
            <a:r>
              <a:rPr kumimoji="0"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증강현실</a:t>
            </a:r>
            <a:r>
              <a:rPr kumimoji="0"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)</a:t>
            </a:r>
            <a:r>
              <a:rPr kumimoji="0"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로 실내 공간 측정에 따라 </a:t>
            </a: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  <a:p>
            <a:pPr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     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측정에 맞는 </a:t>
            </a:r>
            <a:r>
              <a:rPr kumimoji="0"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가구 목록에서 선택하여 배치</a:t>
            </a:r>
            <a:endParaRPr kumimoji="0"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  <a:p>
            <a:pPr marL="342900" indent="-342900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공간의 색상 수치를 측정하여 가구 및 </a:t>
            </a:r>
            <a:endParaRPr kumimoji="0"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  <a:p>
            <a:pPr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      </a:t>
            </a:r>
            <a:r>
              <a:rPr kumimoji="0"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인테리어 소품도 추천</a:t>
            </a:r>
          </a:p>
        </p:txBody>
      </p:sp>
      <p:pic>
        <p:nvPicPr>
          <p:cNvPr id="13" name="Picture 4" descr="http://www.nvp.co.kr/news/photo/201706/119765_53688_1154.png">
            <a:extLst>
              <a:ext uri="{FF2B5EF4-FFF2-40B4-BE49-F238E27FC236}">
                <a16:creationId xmlns:a16="http://schemas.microsoft.com/office/drawing/2014/main" id="{291E740F-E2C7-445F-B0BB-2A849CF3A8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9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0560" y="987574"/>
            <a:ext cx="3707904" cy="3888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998723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>
          <a:xfrm>
            <a:off x="2576314" y="1779662"/>
            <a:ext cx="3991372" cy="199568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397468" y="1275606"/>
            <a:ext cx="254268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spc="-150" dirty="0">
                <a:solidFill>
                  <a:srgbClr val="333A3D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Thank you!</a:t>
            </a:r>
            <a:endParaRPr lang="ko-KR" altLang="en-US" sz="4000" spc="-150" dirty="0">
              <a:solidFill>
                <a:srgbClr val="333A3D"/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213A2E6-2604-4DA2-85B4-112BE51936E5}"/>
              </a:ext>
            </a:extLst>
          </p:cNvPr>
          <p:cNvSpPr/>
          <p:nvPr/>
        </p:nvSpPr>
        <p:spPr>
          <a:xfrm>
            <a:off x="107504" y="4803999"/>
            <a:ext cx="1368152" cy="288032"/>
          </a:xfrm>
          <a:prstGeom prst="rect">
            <a:avLst/>
          </a:prstGeom>
          <a:solidFill>
            <a:srgbClr val="FFE8C4"/>
          </a:solidFill>
          <a:ln>
            <a:solidFill>
              <a:srgbClr val="FFE8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35786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4" t="50704" r="55884" b="37402"/>
          <a:stretch/>
        </p:blipFill>
        <p:spPr>
          <a:xfrm>
            <a:off x="323528" y="195486"/>
            <a:ext cx="1744482" cy="56950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79712" y="218315"/>
            <a:ext cx="48173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150" dirty="0">
                <a:solidFill>
                  <a:srgbClr val="333A3D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1. AR</a:t>
            </a:r>
            <a:r>
              <a:rPr lang="ko-KR" altLang="en-US" sz="2800" spc="-150" dirty="0">
                <a:solidFill>
                  <a:srgbClr val="333A3D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가구배치 어플리케이션 제안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95536" y="1131589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5412B71-EE50-491B-B5BA-A864C6A75742}"/>
              </a:ext>
            </a:extLst>
          </p:cNvPr>
          <p:cNvSpPr/>
          <p:nvPr/>
        </p:nvSpPr>
        <p:spPr>
          <a:xfrm>
            <a:off x="107504" y="4803999"/>
            <a:ext cx="1368152" cy="288032"/>
          </a:xfrm>
          <a:prstGeom prst="rect">
            <a:avLst/>
          </a:prstGeom>
          <a:solidFill>
            <a:srgbClr val="FFE8C4"/>
          </a:solidFill>
          <a:ln>
            <a:solidFill>
              <a:srgbClr val="FFE8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CE7745C-CFCF-4709-9689-8F1A738F0985}"/>
              </a:ext>
            </a:extLst>
          </p:cNvPr>
          <p:cNvSpPr txBox="1"/>
          <p:nvPr/>
        </p:nvSpPr>
        <p:spPr>
          <a:xfrm>
            <a:off x="367613" y="1041300"/>
            <a:ext cx="5318017" cy="3690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가정의 침실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, 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주방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, 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거실 등의 빈 공간을 </a:t>
            </a: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  <a:p>
            <a:pPr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     AR ruler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로 수치 측정</a:t>
            </a: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  <a:p>
            <a:pPr marL="342900" indent="-342900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가구는 </a:t>
            </a:r>
            <a:r>
              <a:rPr kumimoji="0" lang="ko-KR" altLang="en-US" sz="20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리빙</a:t>
            </a:r>
            <a:r>
              <a:rPr kumimoji="0"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, </a:t>
            </a:r>
            <a:r>
              <a:rPr kumimoji="0"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소파</a:t>
            </a:r>
            <a:r>
              <a:rPr kumimoji="0"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, </a:t>
            </a:r>
            <a:r>
              <a:rPr kumimoji="0"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수납장</a:t>
            </a:r>
            <a:r>
              <a:rPr kumimoji="0"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, </a:t>
            </a:r>
            <a:r>
              <a:rPr kumimoji="0"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의자</a:t>
            </a:r>
            <a:r>
              <a:rPr kumimoji="0"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, </a:t>
            </a:r>
            <a:r>
              <a:rPr kumimoji="0"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조명</a:t>
            </a:r>
            <a:r>
              <a:rPr kumimoji="0"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, </a:t>
            </a:r>
            <a:r>
              <a:rPr kumimoji="0"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침대</a:t>
            </a:r>
            <a:r>
              <a:rPr kumimoji="0"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,</a:t>
            </a:r>
          </a:p>
          <a:p>
            <a:pPr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    </a:t>
            </a:r>
            <a:r>
              <a:rPr kumimoji="0"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 테이블 </a:t>
            </a:r>
            <a:r>
              <a:rPr kumimoji="0"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7</a:t>
            </a:r>
            <a:r>
              <a:rPr kumimoji="0"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가지 카테고리로 소품까지 포함</a:t>
            </a:r>
            <a:endParaRPr kumimoji="0"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  <a:p>
            <a:pPr marL="342900" indent="-342900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공간의 색상 수치를 측정하여 </a:t>
            </a: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  <a:p>
            <a:pPr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     가구 수 및 가구의 색상을 한정</a:t>
            </a:r>
            <a:endParaRPr kumimoji="0" lang="ko-KR" altLang="en-US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pic>
        <p:nvPicPr>
          <p:cNvPr id="10" name="Picture 2" descr="https://www.ikea.com/PIAimages/0513996_PE639275_S3.JPG">
            <a:extLst>
              <a:ext uri="{FF2B5EF4-FFF2-40B4-BE49-F238E27FC236}">
                <a16:creationId xmlns:a16="http://schemas.microsoft.com/office/drawing/2014/main" id="{7F97CF18-2A62-405C-BCD3-65084900DF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8940" y="915566"/>
            <a:ext cx="3341532" cy="4023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13128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4" t="50704" r="55884" b="37402"/>
          <a:stretch/>
        </p:blipFill>
        <p:spPr>
          <a:xfrm>
            <a:off x="323528" y="195486"/>
            <a:ext cx="1744482" cy="56950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79712" y="218315"/>
            <a:ext cx="48173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150" dirty="0">
                <a:solidFill>
                  <a:srgbClr val="333A3D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1. AR</a:t>
            </a:r>
            <a:r>
              <a:rPr lang="ko-KR" altLang="en-US" sz="2800" spc="-150" dirty="0">
                <a:solidFill>
                  <a:srgbClr val="333A3D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가구배치 어플리케이션 제안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95536" y="1131589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5412B71-EE50-491B-B5BA-A864C6A75742}"/>
              </a:ext>
            </a:extLst>
          </p:cNvPr>
          <p:cNvSpPr/>
          <p:nvPr/>
        </p:nvSpPr>
        <p:spPr>
          <a:xfrm>
            <a:off x="107504" y="4803999"/>
            <a:ext cx="1368152" cy="288032"/>
          </a:xfrm>
          <a:prstGeom prst="rect">
            <a:avLst/>
          </a:prstGeom>
          <a:solidFill>
            <a:srgbClr val="FFE8C4"/>
          </a:solidFill>
          <a:ln>
            <a:solidFill>
              <a:srgbClr val="FFE8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55BB2D3-7A1C-4537-9EF4-91555C6E8FC7}"/>
              </a:ext>
            </a:extLst>
          </p:cNvPr>
          <p:cNvSpPr txBox="1"/>
          <p:nvPr/>
        </p:nvSpPr>
        <p:spPr>
          <a:xfrm>
            <a:off x="504056" y="1230600"/>
            <a:ext cx="413995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alpha val="73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  <a:cs typeface="조선일보명조" pitchFamily="18" charset="-127"/>
              </a:rPr>
              <a:t>#</a:t>
            </a:r>
            <a:r>
              <a:rPr lang="ko-KR" altLang="en-US" sz="25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alpha val="73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  <a:cs typeface="조선일보명조" pitchFamily="18" charset="-127"/>
              </a:rPr>
              <a:t>개발 배경</a:t>
            </a:r>
            <a:endParaRPr lang="en-US" altLang="ko-KR" sz="25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alpha val="73000"/>
                </a:schemeClr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  <a:cs typeface="조선일보명조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14B1EB-7CF5-4576-8D2D-9ACA51D1F71B}"/>
              </a:ext>
            </a:extLst>
          </p:cNvPr>
          <p:cNvSpPr txBox="1"/>
          <p:nvPr/>
        </p:nvSpPr>
        <p:spPr>
          <a:xfrm>
            <a:off x="-162272" y="1851670"/>
            <a:ext cx="5454352" cy="6129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33A3D">
                    <a:alpha val="73000"/>
                  </a:srgb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  <a:cs typeface="조선일보명조" pitchFamily="18" charset="-127"/>
              </a:rPr>
              <a:t>증강현실 어플리케이션의 제작배경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333A3D">
                  <a:alpha val="73000"/>
                </a:srgbClr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  <a:cs typeface="조선일보명조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14E5B24-3F44-4182-8B1C-D4BB41898B8C}"/>
              </a:ext>
            </a:extLst>
          </p:cNvPr>
          <p:cNvSpPr txBox="1"/>
          <p:nvPr/>
        </p:nvSpPr>
        <p:spPr>
          <a:xfrm>
            <a:off x="432048" y="2643758"/>
            <a:ext cx="4139952" cy="1844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33A3D">
                    <a:alpha val="73000"/>
                  </a:srgb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  <a:cs typeface="조선일보명조" pitchFamily="18" charset="-127"/>
              </a:rPr>
              <a:t>가구 측정 및 배치의 어려움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333A3D">
                  <a:alpha val="73000"/>
                </a:srgbClr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  <a:cs typeface="조선일보명조" pitchFamily="18" charset="-127"/>
            </a:endParaRPr>
          </a:p>
          <a:p>
            <a:pPr algn="ctr">
              <a:lnSpc>
                <a:spcPct val="200000"/>
              </a:lnSpc>
            </a:pP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33A3D">
                    <a:alpha val="73000"/>
                  </a:srgb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  <a:cs typeface="조선일보명조" pitchFamily="18" charset="-127"/>
              </a:rPr>
              <a:t>- 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33A3D">
                    <a:alpha val="73000"/>
                  </a:srgb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  <a:cs typeface="조선일보명조" pitchFamily="18" charset="-127"/>
              </a:rPr>
              <a:t>기존은 가구 배치만으로 한정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333A3D">
                  <a:alpha val="73000"/>
                </a:srgbClr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  <a:cs typeface="조선일보명조" pitchFamily="18" charset="-127"/>
            </a:endParaRPr>
          </a:p>
          <a:p>
            <a:pPr marL="285750" indent="-285750" algn="ctr">
              <a:lnSpc>
                <a:spcPct val="200000"/>
              </a:lnSpc>
              <a:buFontTx/>
              <a:buChar char="-"/>
            </a:pP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33A3D">
                    <a:alpha val="73000"/>
                  </a:srgb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  <a:cs typeface="조선일보명조" pitchFamily="18" charset="-127"/>
              </a:rPr>
              <a:t>공간 측정과 추천 인테리어 기능 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333A3D">
                  <a:alpha val="73000"/>
                </a:srgbClr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  <a:cs typeface="조선일보명조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DF245B0-3AF5-4642-BF45-AF6908DA4E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4840" y="970756"/>
            <a:ext cx="3257600" cy="390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1521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4" t="50704" r="55884" b="37402"/>
          <a:stretch/>
        </p:blipFill>
        <p:spPr>
          <a:xfrm>
            <a:off x="323528" y="195486"/>
            <a:ext cx="1744482" cy="56950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79712" y="218315"/>
            <a:ext cx="48173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150" dirty="0">
                <a:solidFill>
                  <a:srgbClr val="333A3D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1. AR</a:t>
            </a:r>
            <a:r>
              <a:rPr lang="ko-KR" altLang="en-US" sz="2800" spc="-150" dirty="0">
                <a:solidFill>
                  <a:srgbClr val="333A3D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가구배치 어플리케이션 제안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95536" y="1131589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5412B71-EE50-491B-B5BA-A864C6A75742}"/>
              </a:ext>
            </a:extLst>
          </p:cNvPr>
          <p:cNvSpPr/>
          <p:nvPr/>
        </p:nvSpPr>
        <p:spPr>
          <a:xfrm>
            <a:off x="107504" y="4803999"/>
            <a:ext cx="1368152" cy="288032"/>
          </a:xfrm>
          <a:prstGeom prst="rect">
            <a:avLst/>
          </a:prstGeom>
          <a:solidFill>
            <a:srgbClr val="FFE8C4"/>
          </a:solidFill>
          <a:ln>
            <a:solidFill>
              <a:srgbClr val="FFE8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25B5037-F2E4-4E3D-A6F2-7C583DAAD5C8}"/>
              </a:ext>
            </a:extLst>
          </p:cNvPr>
          <p:cNvSpPr txBox="1"/>
          <p:nvPr/>
        </p:nvSpPr>
        <p:spPr>
          <a:xfrm>
            <a:off x="4392488" y="843558"/>
            <a:ext cx="413995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90000"/>
                    <a:alpha val="73000"/>
                  </a:schemeClr>
                </a:solidFill>
                <a:latin typeface="나눔바른고딕 Light" pitchFamily="50" charset="-127"/>
                <a:ea typeface="나눔바른고딕 Light" pitchFamily="50" charset="-127"/>
                <a:cs typeface="조선일보명조" pitchFamily="18" charset="-127"/>
              </a:defRPr>
            </a:lvl1pPr>
          </a:lstStyle>
          <a:p>
            <a:r>
              <a:rPr lang="en-US" altLang="ko-KR" sz="2500" b="1" dirty="0">
                <a:solidFill>
                  <a:schemeClr val="tx1">
                    <a:alpha val="73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# </a:t>
            </a:r>
            <a:r>
              <a:rPr lang="ko-KR" altLang="en-US" sz="2500" b="1" dirty="0">
                <a:solidFill>
                  <a:schemeClr val="tx1">
                    <a:alpha val="73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개발 내용</a:t>
            </a:r>
            <a:endParaRPr lang="en-US" altLang="ko-KR" sz="2500" b="1" dirty="0">
              <a:solidFill>
                <a:schemeClr val="tx1">
                  <a:alpha val="73000"/>
                </a:schemeClr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9E19F26-07E2-4498-9528-D252FE39A431}"/>
              </a:ext>
            </a:extLst>
          </p:cNvPr>
          <p:cNvSpPr txBox="1"/>
          <p:nvPr/>
        </p:nvSpPr>
        <p:spPr>
          <a:xfrm>
            <a:off x="4355976" y="1275606"/>
            <a:ext cx="4788024" cy="34634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lnSpc>
                <a:spcPct val="200000"/>
              </a:lnSpc>
              <a:defRPr sz="14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alpha val="73000"/>
                  </a:schemeClr>
                </a:solidFill>
                <a:latin typeface="나눔바른고딕 UltraLight" pitchFamily="50" charset="-127"/>
                <a:ea typeface="나눔바른고딕 UltraLight" pitchFamily="50" charset="-127"/>
                <a:cs typeface="조선일보명조" pitchFamily="18" charset="-127"/>
              </a:defRPr>
            </a:lvl1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rgbClr val="4A6468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공간 수치 측정과 그에 맞는 가구 목록 불러오기</a:t>
            </a:r>
            <a:endParaRPr lang="en-US" altLang="ko-KR" sz="1600" dirty="0">
              <a:solidFill>
                <a:srgbClr val="4A6468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rgbClr val="4A6468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한정된 공간 및 공간 전체의 전반적인 인테리어 </a:t>
            </a:r>
            <a:endParaRPr lang="en-US" altLang="ko-KR" sz="1600" dirty="0">
              <a:solidFill>
                <a:srgbClr val="4A6468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  <a:p>
            <a:pPr algn="l"/>
            <a:r>
              <a:rPr lang="en-US" altLang="ko-KR" sz="1600" dirty="0">
                <a:solidFill>
                  <a:srgbClr val="4A6468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      </a:t>
            </a:r>
            <a:r>
              <a:rPr lang="ko-KR" altLang="en-US" sz="1600" dirty="0">
                <a:solidFill>
                  <a:srgbClr val="4A6468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색상과 어울리며 수치에 맞는 가구 및 소품</a:t>
            </a:r>
            <a:endParaRPr lang="en-US" altLang="ko-KR" sz="1600" dirty="0">
              <a:solidFill>
                <a:srgbClr val="4A6468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  <a:p>
            <a:pPr algn="l"/>
            <a:r>
              <a:rPr lang="en-US" altLang="ko-KR" sz="1600" dirty="0">
                <a:solidFill>
                  <a:srgbClr val="4A6468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      </a:t>
            </a:r>
            <a:r>
              <a:rPr lang="ko-KR" altLang="en-US" sz="1600" dirty="0">
                <a:solidFill>
                  <a:srgbClr val="4A6468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추천 목록 불러오기</a:t>
            </a:r>
            <a:endParaRPr lang="en-US" altLang="ko-KR" sz="1600" dirty="0">
              <a:solidFill>
                <a:srgbClr val="4A6468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rgbClr val="4A6468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가구 및 소품을 증강현실 </a:t>
            </a:r>
            <a:r>
              <a:rPr lang="en-US" altLang="ko-KR" sz="1600" dirty="0">
                <a:solidFill>
                  <a:srgbClr val="4A6468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3D</a:t>
            </a:r>
            <a:r>
              <a:rPr lang="ko-KR" altLang="en-US" sz="1600" dirty="0">
                <a:solidFill>
                  <a:srgbClr val="4A6468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로 화면에 표현하기</a:t>
            </a:r>
            <a:endParaRPr lang="en-US" altLang="ko-KR" sz="1600" dirty="0">
              <a:solidFill>
                <a:srgbClr val="4A6468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rgbClr val="4A6468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마음에 드는 가구 및 소품을 </a:t>
            </a:r>
            <a:r>
              <a:rPr lang="ko-KR" altLang="en-US" sz="1600" dirty="0" err="1">
                <a:solidFill>
                  <a:srgbClr val="4A6468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찜하기</a:t>
            </a:r>
            <a:r>
              <a:rPr lang="ko-KR" altLang="en-US" sz="1600" dirty="0">
                <a:solidFill>
                  <a:srgbClr val="4A6468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 기능으로 </a:t>
            </a:r>
            <a:endParaRPr lang="en-US" altLang="ko-KR" sz="1600" dirty="0">
              <a:solidFill>
                <a:srgbClr val="4A6468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  <a:p>
            <a:pPr algn="l"/>
            <a:r>
              <a:rPr lang="en-US" altLang="ko-KR" sz="1600" dirty="0">
                <a:solidFill>
                  <a:srgbClr val="4A6468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      URL</a:t>
            </a:r>
            <a:r>
              <a:rPr lang="ko-KR" altLang="en-US" sz="1600" dirty="0">
                <a:solidFill>
                  <a:srgbClr val="4A6468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과 함께 목록 구성 가능</a:t>
            </a:r>
            <a:endParaRPr lang="en-US" altLang="ko-KR" sz="1600" dirty="0">
              <a:solidFill>
                <a:srgbClr val="4A6468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DF245B0-3AF5-4642-BF45-AF6908DA4E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585" y="898749"/>
            <a:ext cx="3215540" cy="390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6547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4" t="50704" r="55884" b="37402"/>
          <a:stretch/>
        </p:blipFill>
        <p:spPr>
          <a:xfrm>
            <a:off x="683568" y="1443432"/>
            <a:ext cx="7992888" cy="151216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051720" y="682422"/>
            <a:ext cx="555632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spc="-150" dirty="0">
                <a:solidFill>
                  <a:srgbClr val="333A3D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2.</a:t>
            </a:r>
            <a:r>
              <a:rPr lang="ko-KR" altLang="en-US" sz="4000" spc="-150" dirty="0">
                <a:solidFill>
                  <a:srgbClr val="333A3D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 역할 분담 및 진행 과정</a:t>
            </a:r>
            <a:r>
              <a:rPr lang="ko-KR" altLang="en-US" sz="4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  </a:t>
            </a:r>
            <a:endParaRPr lang="ko-KR" altLang="en-US" sz="2800" spc="-150" dirty="0">
              <a:solidFill>
                <a:schemeClr val="tx1">
                  <a:lumMod val="95000"/>
                  <a:lumOff val="5000"/>
                </a:schemeClr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AA3E2CF-1111-4F15-AA9D-897E7E169FF2}"/>
              </a:ext>
            </a:extLst>
          </p:cNvPr>
          <p:cNvSpPr/>
          <p:nvPr/>
        </p:nvSpPr>
        <p:spPr>
          <a:xfrm>
            <a:off x="107504" y="4803999"/>
            <a:ext cx="1368152" cy="288032"/>
          </a:xfrm>
          <a:prstGeom prst="rect">
            <a:avLst/>
          </a:prstGeom>
          <a:solidFill>
            <a:srgbClr val="FFE8C4"/>
          </a:solidFill>
          <a:ln>
            <a:solidFill>
              <a:srgbClr val="FFE8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22319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FCE61F7A-1BDC-4619-9207-72F0EC71A52F}"/>
              </a:ext>
            </a:extLst>
          </p:cNvPr>
          <p:cNvSpPr/>
          <p:nvPr/>
        </p:nvSpPr>
        <p:spPr>
          <a:xfrm>
            <a:off x="107504" y="4803998"/>
            <a:ext cx="1296144" cy="327660"/>
          </a:xfrm>
          <a:prstGeom prst="rect">
            <a:avLst/>
          </a:prstGeom>
          <a:solidFill>
            <a:srgbClr val="FFE8C4"/>
          </a:solidFill>
          <a:ln>
            <a:solidFill>
              <a:srgbClr val="FFE8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D6FFDAB-DCA9-42AB-BA4A-7EB22159C2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0270757"/>
              </p:ext>
            </p:extLst>
          </p:nvPr>
        </p:nvGraphicFramePr>
        <p:xfrm>
          <a:off x="1151619" y="879881"/>
          <a:ext cx="6840761" cy="4068133"/>
        </p:xfrm>
        <a:graphic>
          <a:graphicData uri="http://schemas.openxmlformats.org/drawingml/2006/table">
            <a:tbl>
              <a:tblPr/>
              <a:tblGrid>
                <a:gridCol w="1105318">
                  <a:extLst>
                    <a:ext uri="{9D8B030D-6E8A-4147-A177-3AD203B41FA5}">
                      <a16:colId xmlns:a16="http://schemas.microsoft.com/office/drawing/2014/main" val="1011901810"/>
                    </a:ext>
                  </a:extLst>
                </a:gridCol>
                <a:gridCol w="356319">
                  <a:extLst>
                    <a:ext uri="{9D8B030D-6E8A-4147-A177-3AD203B41FA5}">
                      <a16:colId xmlns:a16="http://schemas.microsoft.com/office/drawing/2014/main" val="1386902028"/>
                    </a:ext>
                  </a:extLst>
                </a:gridCol>
                <a:gridCol w="402568">
                  <a:extLst>
                    <a:ext uri="{9D8B030D-6E8A-4147-A177-3AD203B41FA5}">
                      <a16:colId xmlns:a16="http://schemas.microsoft.com/office/drawing/2014/main" val="2579274874"/>
                    </a:ext>
                  </a:extLst>
                </a:gridCol>
                <a:gridCol w="402568">
                  <a:extLst>
                    <a:ext uri="{9D8B030D-6E8A-4147-A177-3AD203B41FA5}">
                      <a16:colId xmlns:a16="http://schemas.microsoft.com/office/drawing/2014/main" val="469381421"/>
                    </a:ext>
                  </a:extLst>
                </a:gridCol>
                <a:gridCol w="362428">
                  <a:extLst>
                    <a:ext uri="{9D8B030D-6E8A-4147-A177-3AD203B41FA5}">
                      <a16:colId xmlns:a16="http://schemas.microsoft.com/office/drawing/2014/main" val="1592878004"/>
                    </a:ext>
                  </a:extLst>
                </a:gridCol>
                <a:gridCol w="356319">
                  <a:extLst>
                    <a:ext uri="{9D8B030D-6E8A-4147-A177-3AD203B41FA5}">
                      <a16:colId xmlns:a16="http://schemas.microsoft.com/office/drawing/2014/main" val="2676636399"/>
                    </a:ext>
                  </a:extLst>
                </a:gridCol>
                <a:gridCol w="358793">
                  <a:extLst>
                    <a:ext uri="{9D8B030D-6E8A-4147-A177-3AD203B41FA5}">
                      <a16:colId xmlns:a16="http://schemas.microsoft.com/office/drawing/2014/main" val="2201839695"/>
                    </a:ext>
                  </a:extLst>
                </a:gridCol>
                <a:gridCol w="358793">
                  <a:extLst>
                    <a:ext uri="{9D8B030D-6E8A-4147-A177-3AD203B41FA5}">
                      <a16:colId xmlns:a16="http://schemas.microsoft.com/office/drawing/2014/main" val="3738513314"/>
                    </a:ext>
                  </a:extLst>
                </a:gridCol>
                <a:gridCol w="328978">
                  <a:extLst>
                    <a:ext uri="{9D8B030D-6E8A-4147-A177-3AD203B41FA5}">
                      <a16:colId xmlns:a16="http://schemas.microsoft.com/office/drawing/2014/main" val="176126041"/>
                    </a:ext>
                  </a:extLst>
                </a:gridCol>
                <a:gridCol w="334796">
                  <a:extLst>
                    <a:ext uri="{9D8B030D-6E8A-4147-A177-3AD203B41FA5}">
                      <a16:colId xmlns:a16="http://schemas.microsoft.com/office/drawing/2014/main" val="2175048092"/>
                    </a:ext>
                  </a:extLst>
                </a:gridCol>
                <a:gridCol w="358793">
                  <a:extLst>
                    <a:ext uri="{9D8B030D-6E8A-4147-A177-3AD203B41FA5}">
                      <a16:colId xmlns:a16="http://schemas.microsoft.com/office/drawing/2014/main" val="4115319060"/>
                    </a:ext>
                  </a:extLst>
                </a:gridCol>
                <a:gridCol w="358793">
                  <a:extLst>
                    <a:ext uri="{9D8B030D-6E8A-4147-A177-3AD203B41FA5}">
                      <a16:colId xmlns:a16="http://schemas.microsoft.com/office/drawing/2014/main" val="2734596131"/>
                    </a:ext>
                  </a:extLst>
                </a:gridCol>
                <a:gridCol w="358793">
                  <a:extLst>
                    <a:ext uri="{9D8B030D-6E8A-4147-A177-3AD203B41FA5}">
                      <a16:colId xmlns:a16="http://schemas.microsoft.com/office/drawing/2014/main" val="1946590273"/>
                    </a:ext>
                  </a:extLst>
                </a:gridCol>
                <a:gridCol w="339740">
                  <a:extLst>
                    <a:ext uri="{9D8B030D-6E8A-4147-A177-3AD203B41FA5}">
                      <a16:colId xmlns:a16="http://schemas.microsoft.com/office/drawing/2014/main" val="3457252143"/>
                    </a:ext>
                  </a:extLst>
                </a:gridCol>
                <a:gridCol w="358793">
                  <a:extLst>
                    <a:ext uri="{9D8B030D-6E8A-4147-A177-3AD203B41FA5}">
                      <a16:colId xmlns:a16="http://schemas.microsoft.com/office/drawing/2014/main" val="759205740"/>
                    </a:ext>
                  </a:extLst>
                </a:gridCol>
                <a:gridCol w="358793">
                  <a:extLst>
                    <a:ext uri="{9D8B030D-6E8A-4147-A177-3AD203B41FA5}">
                      <a16:colId xmlns:a16="http://schemas.microsoft.com/office/drawing/2014/main" val="3304973920"/>
                    </a:ext>
                  </a:extLst>
                </a:gridCol>
                <a:gridCol w="340176">
                  <a:extLst>
                    <a:ext uri="{9D8B030D-6E8A-4147-A177-3AD203B41FA5}">
                      <a16:colId xmlns:a16="http://schemas.microsoft.com/office/drawing/2014/main" val="4279264925"/>
                    </a:ext>
                  </a:extLst>
                </a:gridCol>
              </a:tblGrid>
              <a:tr h="150307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10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559" marR="42559" marT="11766" marB="11766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700" b="1" kern="10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9</a:t>
                      </a:r>
                      <a:r>
                        <a:rPr lang="ko-KR" altLang="en-US" sz="700" b="1" kern="10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월</a:t>
                      </a:r>
                      <a:endParaRPr lang="ko-KR" altLang="en-US" sz="700" kern="10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559" marR="42559" marT="11766" marB="11766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700" b="1" kern="10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700" b="1" kern="10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월</a:t>
                      </a:r>
                      <a:endParaRPr lang="ko-KR" altLang="en-US" sz="700" kern="10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559" marR="42559" marT="11766" marB="11766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700" b="1" kern="10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11</a:t>
                      </a:r>
                      <a:r>
                        <a:rPr lang="ko-KR" altLang="en-US" sz="700" b="1" kern="10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월</a:t>
                      </a:r>
                      <a:endParaRPr lang="ko-KR" altLang="en-US" sz="700" kern="10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559" marR="42559" marT="11766" marB="11766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700" b="1" kern="10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12</a:t>
                      </a:r>
                      <a:r>
                        <a:rPr lang="ko-KR" altLang="en-US" sz="700" b="1" kern="10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월</a:t>
                      </a:r>
                      <a:endParaRPr lang="ko-KR" altLang="en-US" sz="700" kern="10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559" marR="42559" marT="11766" marB="11766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0026522"/>
                  </a:ext>
                </a:extLst>
              </a:tr>
              <a:tr h="3394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1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5</a:t>
                      </a:r>
                      <a:endParaRPr lang="en-US" sz="700" kern="10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559" marR="42559" marT="11766" marB="11766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1" kern="10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12</a:t>
                      </a:r>
                      <a:endParaRPr lang="en-US" sz="700" kern="10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559" marR="42559" marT="11766" marB="11766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1" kern="10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19</a:t>
                      </a:r>
                      <a:endParaRPr lang="en-US" sz="700" kern="10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559" marR="42559" marT="11766" marB="11766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1" kern="10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26</a:t>
                      </a:r>
                      <a:endParaRPr lang="en-US" sz="700" kern="10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559" marR="42559" marT="11766" marB="11766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1" kern="10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3</a:t>
                      </a:r>
                      <a:endParaRPr lang="en-US" sz="700" kern="10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559" marR="42559" marT="11766" marB="11766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1" kern="10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10</a:t>
                      </a:r>
                      <a:endParaRPr lang="en-US" sz="700" kern="10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559" marR="42559" marT="11766" marB="11766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1" kern="10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17</a:t>
                      </a:r>
                      <a:endParaRPr lang="en-US" sz="700" kern="10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559" marR="42559" marT="11766" marB="11766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1" kern="10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24</a:t>
                      </a:r>
                      <a:endParaRPr lang="en-US" sz="700" kern="10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559" marR="42559" marT="11766" marB="11766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1" kern="10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31</a:t>
                      </a:r>
                      <a:endParaRPr lang="en-US" sz="700" kern="10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559" marR="42559" marT="11766" marB="11766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1" kern="10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7</a:t>
                      </a:r>
                      <a:endParaRPr lang="en-US" sz="700" kern="10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559" marR="42559" marT="11766" marB="11766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1" kern="10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14</a:t>
                      </a:r>
                      <a:endParaRPr lang="en-US" sz="700" kern="10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559" marR="42559" marT="11766" marB="11766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1" kern="10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21</a:t>
                      </a:r>
                      <a:endParaRPr lang="en-US" sz="700" kern="10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559" marR="42559" marT="11766" marB="11766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1" kern="10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28</a:t>
                      </a:r>
                      <a:endParaRPr lang="en-US" sz="700" kern="10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559" marR="42559" marT="11766" marB="11766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1" kern="10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5</a:t>
                      </a:r>
                      <a:endParaRPr lang="en-US" sz="700" kern="10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559" marR="42559" marT="11766" marB="11766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1" kern="10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12</a:t>
                      </a:r>
                      <a:endParaRPr lang="en-US" sz="700" kern="10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559" marR="42559" marT="11766" marB="11766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1" kern="10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19</a:t>
                      </a:r>
                      <a:endParaRPr lang="en-US" sz="700" kern="10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559" marR="42559" marT="11766" marB="11766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6023653"/>
                  </a:ext>
                </a:extLst>
              </a:tr>
              <a:tr h="23723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1" kern="10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제안서발표</a:t>
                      </a:r>
                      <a:endParaRPr lang="ko-KR" altLang="en-US" sz="700" kern="10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559" marR="42559" marT="11766" marB="11766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10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559" marR="42559" marT="11766" marB="11766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B8B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10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559" marR="42559" marT="11766" marB="11766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B8B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10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559" marR="42559" marT="11766" marB="11766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1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10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1" kern="10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추</a:t>
                      </a:r>
                      <a:endParaRPr lang="ko-KR" altLang="en-US" sz="700" kern="10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1" kern="10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석</a:t>
                      </a:r>
                      <a:endParaRPr lang="ko-KR" altLang="en-US" sz="700" kern="10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559" marR="42559" marT="11766" marB="11766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5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10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559" marR="42559" marT="11766" marB="11766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10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559" marR="42559" marT="11766" marB="11766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10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559" marR="42559" marT="11766" marB="11766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10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559" marR="42559" marT="11766" marB="11766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B2B2"/>
                    </a:solidFill>
                  </a:tcPr>
                </a:tc>
                <a:tc rowSpan="1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10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1" kern="10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중</a:t>
                      </a:r>
                      <a:endParaRPr lang="ko-KR" altLang="en-US" sz="700" kern="10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1" kern="10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간</a:t>
                      </a:r>
                      <a:endParaRPr lang="ko-KR" altLang="en-US" sz="700" kern="10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1" kern="10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데</a:t>
                      </a:r>
                      <a:endParaRPr lang="ko-KR" altLang="en-US" sz="700" kern="10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1" kern="10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모</a:t>
                      </a:r>
                      <a:endParaRPr lang="ko-KR" altLang="en-US" sz="700" kern="10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559" marR="42559" marT="11766" marB="11766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E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10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559" marR="42559" marT="11766" marB="11766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10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559" marR="42559" marT="11766" marB="11766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10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559" marR="42559" marT="11766" marB="11766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10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559" marR="42559" marT="11766" marB="11766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1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10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1" kern="10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최</a:t>
                      </a:r>
                      <a:endParaRPr lang="ko-KR" altLang="en-US" sz="700" kern="10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1" kern="10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종</a:t>
                      </a:r>
                      <a:endParaRPr lang="ko-KR" altLang="en-US" sz="700" kern="10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1" kern="10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데</a:t>
                      </a:r>
                      <a:endParaRPr lang="ko-KR" altLang="en-US" sz="700" kern="10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1" kern="10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모</a:t>
                      </a:r>
                      <a:endParaRPr lang="ko-KR" altLang="en-US" sz="700" kern="10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559" marR="42559" marT="11766" marB="11766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EF7"/>
                    </a:solidFill>
                  </a:tcPr>
                </a:tc>
                <a:tc rowSpan="1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10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1" kern="10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최</a:t>
                      </a:r>
                      <a:endParaRPr lang="ko-KR" altLang="en-US" sz="700" kern="10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1" kern="10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종</a:t>
                      </a:r>
                      <a:endParaRPr lang="ko-KR" altLang="en-US" sz="700" kern="10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1" kern="10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보</a:t>
                      </a:r>
                      <a:endParaRPr lang="ko-KR" altLang="en-US" sz="700" kern="10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1" kern="10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고</a:t>
                      </a:r>
                      <a:endParaRPr lang="ko-KR" altLang="en-US" sz="700" kern="10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1" kern="10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서</a:t>
                      </a:r>
                      <a:endParaRPr lang="ko-KR" altLang="en-US" sz="700" kern="10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1" kern="10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및</a:t>
                      </a:r>
                      <a:endParaRPr lang="ko-KR" altLang="en-US" sz="700" kern="10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1" kern="10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평</a:t>
                      </a:r>
                      <a:endParaRPr lang="ko-KR" altLang="en-US" sz="700" kern="10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1" kern="10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가</a:t>
                      </a:r>
                      <a:endParaRPr lang="ko-KR" altLang="en-US" sz="700" kern="10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559" marR="42559" marT="11766" marB="11766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1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10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1" kern="10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기</a:t>
                      </a:r>
                      <a:endParaRPr lang="ko-KR" altLang="en-US" sz="700" kern="10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1" kern="10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말</a:t>
                      </a:r>
                      <a:endParaRPr lang="ko-KR" altLang="en-US" sz="700" kern="10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1" kern="10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고</a:t>
                      </a:r>
                      <a:endParaRPr lang="ko-KR" altLang="en-US" sz="700" kern="10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1" kern="10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사</a:t>
                      </a:r>
                      <a:endParaRPr lang="ko-KR" altLang="en-US" sz="700" kern="10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559" marR="42559" marT="11766" marB="11766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B2B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8561521"/>
                  </a:ext>
                </a:extLst>
              </a:tr>
              <a:tr h="31236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1" kern="10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3D</a:t>
                      </a:r>
                      <a:r>
                        <a:rPr lang="ko-KR" altLang="en-US" sz="700" b="1" kern="10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모델링</a:t>
                      </a:r>
                      <a:endParaRPr lang="ko-KR" altLang="en-US" sz="700" kern="10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559" marR="42559" marT="11766" marB="11766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10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559" marR="42559" marT="11766" marB="11766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B8B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10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559" marR="42559" marT="11766" marB="11766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B8B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10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559" marR="42559" marT="11766" marB="11766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B8B8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10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559" marR="42559" marT="11766" marB="11766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B8B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10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559" marR="42559" marT="11766" marB="11766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B8B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10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559" marR="42559" marT="11766" marB="11766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B8B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1" kern="10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중</a:t>
                      </a:r>
                      <a:endParaRPr lang="ko-KR" altLang="en-US" sz="700" kern="10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559" marR="42559" marT="11766" marB="11766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B8B8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10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559" marR="42559" marT="11766" marB="11766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B8B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10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559" marR="42559" marT="11766" marB="11766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B8B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10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559" marR="42559" marT="11766" marB="11766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B8B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10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559" marR="42559" marT="11766" marB="11766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B8B8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9937791"/>
                  </a:ext>
                </a:extLst>
              </a:tr>
              <a:tr h="28424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1" kern="10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GUI </a:t>
                      </a:r>
                      <a:r>
                        <a:rPr lang="ko-KR" altLang="en-US" sz="700" b="1" kern="10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구현</a:t>
                      </a:r>
                      <a:endParaRPr lang="ko-KR" altLang="en-US" sz="700" kern="10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559" marR="42559" marT="11766" marB="11766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10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559" marR="42559" marT="11766" marB="11766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B8B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10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559" marR="42559" marT="11766" marB="11766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B8B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10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559" marR="42559" marT="11766" marB="11766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B8B8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10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559" marR="42559" marT="11766" marB="11766"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B8B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10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559" marR="42559" marT="11766" marB="11766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B8B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10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559" marR="42559" marT="11766" marB="11766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B8B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1" kern="10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간</a:t>
                      </a:r>
                      <a:endParaRPr lang="ko-KR" altLang="en-US" sz="700" kern="10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559" marR="42559" marT="11766" marB="11766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B8B8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10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559" marR="42559" marT="11766" marB="11766"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10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559" marR="42559" marT="11766" marB="11766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10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559" marR="42559" marT="11766" marB="11766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10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559" marR="42559" marT="11766" marB="11766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142425612"/>
                  </a:ext>
                </a:extLst>
              </a:tr>
              <a:tr h="28212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1" kern="10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AR</a:t>
                      </a:r>
                      <a:r>
                        <a:rPr lang="ko-KR" altLang="en-US" sz="700" b="1" kern="10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측정자구현</a:t>
                      </a:r>
                      <a:endParaRPr lang="ko-KR" altLang="en-US" sz="700" kern="10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559" marR="42559" marT="11766" marB="11766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10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559" marR="42559" marT="11766" marB="11766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B8B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10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559" marR="42559" marT="11766" marB="11766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B8B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10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559" marR="42559" marT="11766" marB="11766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B8B8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10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559" marR="42559" marT="11766" marB="11766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B8B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10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559" marR="42559" marT="11766" marB="11766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B8B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10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559" marR="42559" marT="11766" marB="11766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B8B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1" kern="10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고</a:t>
                      </a:r>
                      <a:endParaRPr lang="ko-KR" altLang="en-US" sz="700" kern="10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559" marR="42559" marT="11766" marB="11766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B2B2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10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559" marR="42559" marT="11766" marB="11766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10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559" marR="42559" marT="11766" marB="11766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10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559" marR="42559" marT="11766" marB="11766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10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559" marR="42559" marT="11766" marB="11766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044229"/>
                  </a:ext>
                </a:extLst>
              </a:tr>
              <a:tr h="37170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1" kern="10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데이터베이스</a:t>
                      </a:r>
                      <a:endParaRPr lang="ko-KR" altLang="en-US" sz="700" kern="10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1" kern="10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수집</a:t>
                      </a:r>
                      <a:endParaRPr lang="ko-KR" altLang="en-US" sz="700" kern="10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559" marR="42559" marT="11766" marB="11766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10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559" marR="42559" marT="11766" marB="11766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B8B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10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559" marR="42559" marT="11766" marB="11766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B8B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10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559" marR="42559" marT="11766" marB="11766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B8B8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10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559" marR="42559" marT="11766" marB="11766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B8B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10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559" marR="42559" marT="11766" marB="11766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B8B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10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559" marR="42559" marT="11766" marB="11766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B8B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1" kern="10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사</a:t>
                      </a:r>
                      <a:endParaRPr lang="ko-KR" altLang="en-US" sz="700" kern="10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559" marR="42559" marT="11766" marB="11766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B8B8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10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559" marR="42559" marT="11766" marB="11766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B8B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10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559" marR="42559" marT="11766" marB="11766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B8B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10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559" marR="42559" marT="11766" marB="11766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B8B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10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559" marR="42559" marT="11766" marB="11766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B8B8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6443763"/>
                  </a:ext>
                </a:extLst>
              </a:tr>
              <a:tr h="22798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1" kern="10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DB</a:t>
                      </a:r>
                      <a:r>
                        <a:rPr lang="ko-KR" altLang="en-US" sz="700" b="1" kern="10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서버구축</a:t>
                      </a:r>
                      <a:endParaRPr lang="ko-KR" altLang="en-US" sz="700" kern="10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559" marR="42559" marT="11766" marB="11766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10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559" marR="42559" marT="11766" marB="11766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B8B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10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559" marR="42559" marT="11766" marB="11766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B8B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10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559" marR="42559" marT="11766" marB="11766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B8B8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10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559" marR="42559" marT="11766" marB="11766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B8B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10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559" marR="42559" marT="11766" marB="11766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B8B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10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559" marR="42559" marT="11766" marB="11766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B8B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10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559" marR="42559" marT="11766" marB="11766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B2B2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10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559" marR="42559" marT="11766" marB="11766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10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559" marR="42559" marT="11766" marB="11766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10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559" marR="42559" marT="11766" marB="11766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10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559" marR="42559" marT="11766" marB="11766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2266792"/>
                  </a:ext>
                </a:extLst>
              </a:tr>
              <a:tr h="42795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1" kern="10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중간데모 준비</a:t>
                      </a:r>
                      <a:endParaRPr lang="ko-KR" altLang="en-US" sz="700" kern="10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559" marR="42559" marT="11766" marB="11766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10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559" marR="42559" marT="11766" marB="11766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10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559" marR="42559" marT="11766" marB="11766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10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559" marR="42559" marT="11766" marB="11766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10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559" marR="42559" marT="11766" marB="11766"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10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559" marR="42559" marT="11766" marB="11766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10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559" marR="42559" marT="11766" marB="11766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10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559" marR="42559" marT="11766" marB="11766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B8B8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10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559" marR="42559" marT="11766" marB="11766"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10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559" marR="42559" marT="11766" marB="11766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10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559" marR="42559" marT="11766" marB="11766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10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559" marR="42559" marT="11766" marB="11766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691437191"/>
                  </a:ext>
                </a:extLst>
              </a:tr>
              <a:tr h="34357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1" kern="10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추천기능구현</a:t>
                      </a:r>
                      <a:endParaRPr lang="ko-KR" altLang="en-US" sz="700" kern="10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559" marR="42559" marT="11766" marB="11766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10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559" marR="42559" marT="11766" marB="11766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10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559" marR="42559" marT="11766" marB="11766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10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559" marR="42559" marT="11766" marB="11766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10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559" marR="42559" marT="11766" marB="11766"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10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559" marR="42559" marT="11766" marB="11766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10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559" marR="42559" marT="11766" marB="11766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10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559" marR="42559" marT="11766" marB="11766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B8B8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10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559" marR="42559" marT="11766" marB="11766"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B8B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10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559" marR="42559" marT="11766" marB="11766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B8B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10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559" marR="42559" marT="11766" marB="11766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B8B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10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559" marR="42559" marT="11766" marB="11766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B8B8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120376447"/>
                  </a:ext>
                </a:extLst>
              </a:tr>
              <a:tr h="3686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1" kern="10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추가기능 </a:t>
                      </a:r>
                      <a:endParaRPr lang="ko-KR" altLang="en-US" sz="700" kern="10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559" marR="42559" marT="11766" marB="11766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10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559" marR="42559" marT="11766" marB="11766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10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559" marR="42559" marT="11766" marB="11766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10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559" marR="42559" marT="11766" marB="11766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10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559" marR="42559" marT="11766" marB="11766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10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559" marR="42559" marT="11766" marB="11766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10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559" marR="42559" marT="11766" marB="11766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10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559" marR="42559" marT="11766" marB="11766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B8B8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10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559" marR="42559" marT="11766" marB="11766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B8B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10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559" marR="42559" marT="11766" marB="11766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B8B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10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559" marR="42559" marT="11766" marB="11766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B8B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10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559" marR="42559" marT="11766" marB="11766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B8B8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4739701"/>
                  </a:ext>
                </a:extLst>
              </a:tr>
              <a:tr h="39982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1" kern="10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테스트 및</a:t>
                      </a:r>
                      <a:endParaRPr lang="ko-KR" altLang="en-US" sz="700" kern="10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1" kern="10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디버깅</a:t>
                      </a:r>
                      <a:endParaRPr lang="ko-KR" altLang="en-US" sz="700" kern="10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559" marR="42559" marT="11766" marB="11766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10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559" marR="42559" marT="11766" marB="11766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10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559" marR="42559" marT="11766" marB="11766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10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559" marR="42559" marT="11766" marB="11766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10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559" marR="42559" marT="11766" marB="11766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10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559" marR="42559" marT="11766" marB="11766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10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559" marR="42559" marT="11766" marB="11766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10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559" marR="42559" marT="11766" marB="11766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B2B2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10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559" marR="42559" marT="11766" marB="11766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10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559" marR="42559" marT="11766" marB="11766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10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559" marR="42559" marT="11766" marB="11766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10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559" marR="42559" marT="11766" marB="11766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B8B8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6943820"/>
                  </a:ext>
                </a:extLst>
              </a:tr>
              <a:tr h="32270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1" kern="100" spc="0" dirty="0" err="1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최종데모준비</a:t>
                      </a:r>
                      <a:endParaRPr lang="ko-KR" altLang="en-US" sz="700" kern="10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559" marR="42559" marT="11766" marB="11766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10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559" marR="42559" marT="11766" marB="11766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10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559" marR="42559" marT="11766" marB="11766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10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559" marR="42559" marT="11766" marB="11766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10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559" marR="42559" marT="11766" marB="11766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10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559" marR="42559" marT="11766" marB="11766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10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559" marR="42559" marT="11766" marB="11766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10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559" marR="42559" marT="11766" marB="11766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B2B2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10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559" marR="42559" marT="11766" marB="11766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10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559" marR="42559" marT="11766" marB="11766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10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559" marR="42559" marT="11766" marB="11766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10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559" marR="42559" marT="11766" marB="11766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B8B8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3929373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29F986CA-DB45-4935-B1CE-98C804937CC2}"/>
              </a:ext>
            </a:extLst>
          </p:cNvPr>
          <p:cNvSpPr txBox="1"/>
          <p:nvPr/>
        </p:nvSpPr>
        <p:spPr>
          <a:xfrm>
            <a:off x="2068010" y="297686"/>
            <a:ext cx="30780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150" dirty="0">
                <a:solidFill>
                  <a:srgbClr val="333A3D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2. </a:t>
            </a:r>
            <a:r>
              <a:rPr lang="ko-KR" altLang="en-US" sz="2800" spc="-150" dirty="0">
                <a:solidFill>
                  <a:srgbClr val="333A3D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프로젝트진행사항 </a:t>
            </a:r>
          </a:p>
        </p:txBody>
      </p:sp>
      <p:pic>
        <p:nvPicPr>
          <p:cNvPr id="9" name="그림 3">
            <a:extLst>
              <a:ext uri="{FF2B5EF4-FFF2-40B4-BE49-F238E27FC236}">
                <a16:creationId xmlns:a16="http://schemas.microsoft.com/office/drawing/2014/main" id="{E8014A60-029D-4B81-B9FF-963B45AF237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4" t="50704" r="55884" b="37402"/>
          <a:stretch/>
        </p:blipFill>
        <p:spPr>
          <a:xfrm>
            <a:off x="323528" y="195486"/>
            <a:ext cx="1744482" cy="569504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3536A61D-CE34-47D7-A2BF-59EA0FE076CE}"/>
              </a:ext>
            </a:extLst>
          </p:cNvPr>
          <p:cNvSpPr/>
          <p:nvPr/>
        </p:nvSpPr>
        <p:spPr>
          <a:xfrm>
            <a:off x="6875264" y="771550"/>
            <a:ext cx="505048" cy="4251777"/>
          </a:xfrm>
          <a:prstGeom prst="rect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11958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3203</TotalTime>
  <Words>922</Words>
  <Application>Microsoft Office PowerPoint</Application>
  <PresentationFormat>화면 슬라이드 쇼(16:9)</PresentationFormat>
  <Paragraphs>235</Paragraphs>
  <Slides>40</Slides>
  <Notes>38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40</vt:i4>
      </vt:variant>
    </vt:vector>
  </HeadingPairs>
  <TitlesOfParts>
    <vt:vector size="49" baseType="lpstr">
      <vt:lpstr>아리따-돋움(TTF)-Light</vt:lpstr>
      <vt:lpstr>KT&amp;G 상상본문 M</vt:lpstr>
      <vt:lpstr>맑은 고딕</vt:lpstr>
      <vt:lpstr>아리따-돋움(TTF)-Bold</vt:lpstr>
      <vt:lpstr>아리따-돋움(TTF)-SemiBold</vt:lpstr>
      <vt:lpstr>KT&amp;G 상상제목 B</vt:lpstr>
      <vt:lpstr>아리따-돋움(TTF)-Medium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User1</dc:creator>
  <cp:lastModifiedBy>기철 박</cp:lastModifiedBy>
  <cp:revision>151</cp:revision>
  <dcterms:created xsi:type="dcterms:W3CDTF">2018-03-27T16:39:55Z</dcterms:created>
  <dcterms:modified xsi:type="dcterms:W3CDTF">2018-12-04T16:58:36Z</dcterms:modified>
</cp:coreProperties>
</file>